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6" r:id="rId2"/>
    <p:sldId id="258" r:id="rId3"/>
    <p:sldId id="260" r:id="rId4"/>
    <p:sldId id="264" r:id="rId5"/>
    <p:sldId id="267" r:id="rId6"/>
    <p:sldId id="268" r:id="rId7"/>
    <p:sldId id="269" r:id="rId8"/>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812" autoAdjust="0"/>
    <p:restoredTop sz="44943" autoAdjust="0"/>
  </p:normalViewPr>
  <p:slideViewPr>
    <p:cSldViewPr>
      <p:cViewPr varScale="1">
        <p:scale>
          <a:sx n="110" d="100"/>
          <a:sy n="110" d="100"/>
        </p:scale>
        <p:origin x="-78" y="-120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L"/>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215F52-DDFC-4F05-9FBC-DA7965BB7B8B}" type="datetimeFigureOut">
              <a:rPr lang="es-CL" smtClean="0"/>
              <a:pPr/>
              <a:t>23-12-2016</a:t>
            </a:fld>
            <a:endParaRPr lang="es-CL"/>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L"/>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CL"/>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L"/>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252B6A-0AEC-4928-8F62-7430F6FAF3CA}" type="slidenum">
              <a:rPr lang="es-CL" smtClean="0"/>
              <a:pPr/>
              <a:t>‹#›</a:t>
            </a:fld>
            <a:endParaRPr lang="es-CL"/>
          </a:p>
        </p:txBody>
      </p:sp>
    </p:spTree>
    <p:extLst>
      <p:ext uri="{BB962C8B-B14F-4D97-AF65-F5344CB8AC3E}">
        <p14:creationId xmlns:p14="http://schemas.microsoft.com/office/powerpoint/2010/main" val="7397837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CL" dirty="0"/>
          </a:p>
        </p:txBody>
      </p:sp>
      <p:sp>
        <p:nvSpPr>
          <p:cNvPr id="4" name="Slide Number Placeholder 3"/>
          <p:cNvSpPr>
            <a:spLocks noGrp="1"/>
          </p:cNvSpPr>
          <p:nvPr>
            <p:ph type="sldNum" sz="quarter" idx="10"/>
          </p:nvPr>
        </p:nvSpPr>
        <p:spPr/>
        <p:txBody>
          <a:bodyPr/>
          <a:lstStyle/>
          <a:p>
            <a:fld id="{52252B6A-0AEC-4928-8F62-7430F6FAF3CA}" type="slidenum">
              <a:rPr lang="es-CL" smtClean="0"/>
              <a:pPr/>
              <a:t>3</a:t>
            </a:fld>
            <a:endParaRPr lang="es-C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CL" dirty="0"/>
          </a:p>
        </p:txBody>
      </p:sp>
      <p:sp>
        <p:nvSpPr>
          <p:cNvPr id="4" name="Slide Number Placeholder 3"/>
          <p:cNvSpPr>
            <a:spLocks noGrp="1"/>
          </p:cNvSpPr>
          <p:nvPr>
            <p:ph type="sldNum" sz="quarter" idx="10"/>
          </p:nvPr>
        </p:nvSpPr>
        <p:spPr/>
        <p:txBody>
          <a:bodyPr/>
          <a:lstStyle/>
          <a:p>
            <a:fld id="{52252B6A-0AEC-4928-8F62-7430F6FAF3CA}" type="slidenum">
              <a:rPr lang="es-CL" smtClean="0"/>
              <a:pPr/>
              <a:t>4</a:t>
            </a:fld>
            <a:endParaRPr lang="es-C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s-CL"/>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s-CL"/>
          </a:p>
        </p:txBody>
      </p:sp>
      <p:sp>
        <p:nvSpPr>
          <p:cNvPr id="4" name="Date Placeholder 3"/>
          <p:cNvSpPr>
            <a:spLocks noGrp="1"/>
          </p:cNvSpPr>
          <p:nvPr>
            <p:ph type="dt" sz="half" idx="10"/>
          </p:nvPr>
        </p:nvSpPr>
        <p:spPr/>
        <p:txBody>
          <a:bodyPr/>
          <a:lstStyle/>
          <a:p>
            <a:fld id="{AA8A66AD-E81F-45B6-AF75-D198A3AA5724}" type="datetimeFigureOut">
              <a:rPr lang="es-CL" smtClean="0"/>
              <a:pPr/>
              <a:t>23-12-2016</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A421AA10-6C95-47B4-9B5E-8172F172784C}" type="slidenum">
              <a:rPr lang="es-CL" smtClean="0"/>
              <a:pPr/>
              <a:t>‹#›</a:t>
            </a:fld>
            <a:endParaRPr lang="es-C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lum bright="70000" contrast="-70000"/>
            <a:extLst>
              <a:ext uri="{28A0092B-C50C-407E-A947-70E740481C1C}">
                <a14:useLocalDpi xmlns:a14="http://schemas.microsoft.com/office/drawing/2010/main" val="0"/>
              </a:ext>
            </a:extLst>
          </a:blip>
          <a:stretch>
            <a:fillRect/>
          </a:stretch>
        </p:blipFill>
        <p:spPr>
          <a:xfrm>
            <a:off x="1547664" y="2204864"/>
            <a:ext cx="5871064" cy="2189907"/>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lum bright="70000" contrast="-70000"/>
            <a:extLst>
              <a:ext uri="{28A0092B-C50C-407E-A947-70E740481C1C}">
                <a14:useLocalDpi xmlns:a14="http://schemas.microsoft.com/office/drawing/2010/main" val="0"/>
              </a:ext>
            </a:extLst>
          </a:blip>
          <a:stretch>
            <a:fillRect/>
          </a:stretch>
        </p:blipFill>
        <p:spPr>
          <a:xfrm>
            <a:off x="1547664" y="2204864"/>
            <a:ext cx="5871064" cy="2189907"/>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Experiencia Reciente">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lum bright="70000" contrast="-70000"/>
            <a:extLst>
              <a:ext uri="{28A0092B-C50C-407E-A947-70E740481C1C}">
                <a14:useLocalDpi xmlns:a14="http://schemas.microsoft.com/office/drawing/2010/main" val="0"/>
              </a:ext>
            </a:extLst>
          </a:blip>
          <a:stretch>
            <a:fillRect/>
          </a:stretch>
        </p:blipFill>
        <p:spPr>
          <a:xfrm>
            <a:off x="1547664" y="2204864"/>
            <a:ext cx="5871064" cy="2189907"/>
          </a:xfrm>
          <a:prstGeom prst="rect">
            <a:avLst/>
          </a:prstGeom>
        </p:spPr>
      </p:pic>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lum bright="70000" contrast="-70000"/>
            <a:extLst>
              <a:ext uri="{28A0092B-C50C-407E-A947-70E740481C1C}">
                <a14:useLocalDpi xmlns:a14="http://schemas.microsoft.com/office/drawing/2010/main" val="0"/>
              </a:ext>
            </a:extLst>
          </a:blip>
          <a:stretch>
            <a:fillRect/>
          </a:stretch>
        </p:blipFill>
        <p:spPr>
          <a:xfrm>
            <a:off x="1547664" y="2204864"/>
            <a:ext cx="5871064" cy="2189907"/>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s-C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8A66AD-E81F-45B6-AF75-D198A3AA5724}" type="datetimeFigureOut">
              <a:rPr lang="es-CL" smtClean="0"/>
              <a:pPr/>
              <a:t>23-12-2016</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A421AA10-6C95-47B4-9B5E-8172F172784C}" type="slidenum">
              <a:rPr lang="es-CL" smtClean="0"/>
              <a:pPr/>
              <a:t>‹#›</a:t>
            </a:fld>
            <a:endParaRPr lang="es-C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CL"/>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CL"/>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CL"/>
          </a:p>
        </p:txBody>
      </p:sp>
      <p:sp>
        <p:nvSpPr>
          <p:cNvPr id="5" name="Date Placeholder 4"/>
          <p:cNvSpPr>
            <a:spLocks noGrp="1"/>
          </p:cNvSpPr>
          <p:nvPr>
            <p:ph type="dt" sz="half" idx="10"/>
          </p:nvPr>
        </p:nvSpPr>
        <p:spPr/>
        <p:txBody>
          <a:bodyPr/>
          <a:lstStyle/>
          <a:p>
            <a:fld id="{AA8A66AD-E81F-45B6-AF75-D198A3AA5724}" type="datetimeFigureOut">
              <a:rPr lang="es-CL" smtClean="0"/>
              <a:pPr/>
              <a:t>23-12-2016</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A421AA10-6C95-47B4-9B5E-8172F172784C}" type="slidenum">
              <a:rPr lang="es-CL" smtClean="0"/>
              <a:pPr/>
              <a:t>‹#›</a:t>
            </a:fld>
            <a:endParaRPr lang="es-C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s-C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CL"/>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CL"/>
          </a:p>
        </p:txBody>
      </p:sp>
      <p:sp>
        <p:nvSpPr>
          <p:cNvPr id="7" name="Date Placeholder 6"/>
          <p:cNvSpPr>
            <a:spLocks noGrp="1"/>
          </p:cNvSpPr>
          <p:nvPr>
            <p:ph type="dt" sz="half" idx="10"/>
          </p:nvPr>
        </p:nvSpPr>
        <p:spPr/>
        <p:txBody>
          <a:bodyPr/>
          <a:lstStyle/>
          <a:p>
            <a:fld id="{AA8A66AD-E81F-45B6-AF75-D198A3AA5724}" type="datetimeFigureOut">
              <a:rPr lang="es-CL" smtClean="0"/>
              <a:pPr/>
              <a:t>23-12-2016</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A421AA10-6C95-47B4-9B5E-8172F172784C}" type="slidenum">
              <a:rPr lang="es-CL" smtClean="0"/>
              <a:pPr/>
              <a:t>‹#›</a:t>
            </a:fld>
            <a:endParaRPr lang="es-C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CL"/>
          </a:p>
        </p:txBody>
      </p:sp>
      <p:sp>
        <p:nvSpPr>
          <p:cNvPr id="3" name="Date Placeholder 2"/>
          <p:cNvSpPr>
            <a:spLocks noGrp="1"/>
          </p:cNvSpPr>
          <p:nvPr>
            <p:ph type="dt" sz="half" idx="10"/>
          </p:nvPr>
        </p:nvSpPr>
        <p:spPr/>
        <p:txBody>
          <a:bodyPr/>
          <a:lstStyle/>
          <a:p>
            <a:fld id="{AA8A66AD-E81F-45B6-AF75-D198A3AA5724}" type="datetimeFigureOut">
              <a:rPr lang="es-CL" smtClean="0"/>
              <a:pPr/>
              <a:t>23-12-2016</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A421AA10-6C95-47B4-9B5E-8172F172784C}" type="slidenum">
              <a:rPr lang="es-CL" smtClean="0"/>
              <a:pPr/>
              <a:t>‹#›</a:t>
            </a:fld>
            <a:endParaRPr lang="es-C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lum bright="70000" contrast="-70000"/>
            <a:extLst>
              <a:ext uri="{28A0092B-C50C-407E-A947-70E740481C1C}">
                <a14:useLocalDpi xmlns:a14="http://schemas.microsoft.com/office/drawing/2010/main" val="0"/>
              </a:ext>
            </a:extLst>
          </a:blip>
          <a:stretch>
            <a:fillRect/>
          </a:stretch>
        </p:blipFill>
        <p:spPr>
          <a:xfrm>
            <a:off x="1547664" y="2204864"/>
            <a:ext cx="5871064" cy="2189907"/>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lum bright="70000" contrast="-70000"/>
            <a:extLst>
              <a:ext uri="{28A0092B-C50C-407E-A947-70E740481C1C}">
                <a14:useLocalDpi xmlns:a14="http://schemas.microsoft.com/office/drawing/2010/main" val="0"/>
              </a:ext>
            </a:extLst>
          </a:blip>
          <a:stretch>
            <a:fillRect/>
          </a:stretch>
        </p:blipFill>
        <p:spPr>
          <a:xfrm>
            <a:off x="1547664" y="2204864"/>
            <a:ext cx="5871064" cy="2189907"/>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lum bright="70000" contrast="-70000"/>
            <a:extLst>
              <a:ext uri="{28A0092B-C50C-407E-A947-70E740481C1C}">
                <a14:useLocalDpi xmlns:a14="http://schemas.microsoft.com/office/drawing/2010/main" val="0"/>
              </a:ext>
            </a:extLst>
          </a:blip>
          <a:stretch>
            <a:fillRect/>
          </a:stretch>
        </p:blipFill>
        <p:spPr>
          <a:xfrm>
            <a:off x="1547664" y="2204864"/>
            <a:ext cx="5871064" cy="2189907"/>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s-CL"/>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CL"/>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8A66AD-E81F-45B6-AF75-D198A3AA5724}" type="datetimeFigureOut">
              <a:rPr lang="es-CL" smtClean="0"/>
              <a:pPr/>
              <a:t>23-12-2016</a:t>
            </a:fld>
            <a:endParaRPr lang="es-CL"/>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21AA10-6C95-47B4-9B5E-8172F172784C}" type="slidenum">
              <a:rPr lang="es-CL" smtClean="0"/>
              <a:pPr/>
              <a:t>‹#›</a:t>
            </a:fld>
            <a:endParaRPr lang="es-C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4.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p:cNvSpPr/>
          <p:nvPr/>
        </p:nvSpPr>
        <p:spPr>
          <a:xfrm>
            <a:off x="2799109" y="2264544"/>
            <a:ext cx="3456384" cy="648072"/>
          </a:xfrm>
          <a:prstGeom prst="rect">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dirty="0">
              <a:solidFill>
                <a:schemeClr val="tx1">
                  <a:lumMod val="75000"/>
                  <a:lumOff val="25000"/>
                </a:schemeClr>
              </a:solidFill>
            </a:endParaRPr>
          </a:p>
        </p:txBody>
      </p:sp>
      <p:sp>
        <p:nvSpPr>
          <p:cNvPr id="31" name="Rectangle 30"/>
          <p:cNvSpPr/>
          <p:nvPr/>
        </p:nvSpPr>
        <p:spPr>
          <a:xfrm>
            <a:off x="2763105" y="3956260"/>
            <a:ext cx="3528392" cy="1056916"/>
          </a:xfrm>
          <a:prstGeom prst="rect">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dirty="0">
              <a:solidFill>
                <a:schemeClr val="tx1">
                  <a:lumMod val="75000"/>
                  <a:lumOff val="25000"/>
                </a:schemeClr>
              </a:solidFill>
            </a:endParaRPr>
          </a:p>
        </p:txBody>
      </p:sp>
      <p:sp>
        <p:nvSpPr>
          <p:cNvPr id="2" name="Title 1"/>
          <p:cNvSpPr>
            <a:spLocks noGrp="1"/>
          </p:cNvSpPr>
          <p:nvPr>
            <p:ph type="title" idx="4294967295"/>
          </p:nvPr>
        </p:nvSpPr>
        <p:spPr>
          <a:xfrm>
            <a:off x="2833464" y="764704"/>
            <a:ext cx="3477072" cy="504056"/>
          </a:xfrm>
        </p:spPr>
        <p:style>
          <a:lnRef idx="2">
            <a:schemeClr val="accent3"/>
          </a:lnRef>
          <a:fillRef idx="1">
            <a:schemeClr val="lt1"/>
          </a:fillRef>
          <a:effectRef idx="0">
            <a:schemeClr val="accent3"/>
          </a:effectRef>
          <a:fontRef idx="minor">
            <a:schemeClr val="dk1"/>
          </a:fontRef>
        </p:style>
        <p:txBody>
          <a:bodyPr>
            <a:normAutofit/>
          </a:bodyPr>
          <a:lstStyle/>
          <a:p>
            <a:pPr algn="ctr"/>
            <a:r>
              <a:rPr lang="en-US" sz="1800" dirty="0" smtClean="0">
                <a:solidFill>
                  <a:schemeClr val="tx1"/>
                </a:solidFill>
              </a:rPr>
              <a:t>REGIME COMPARISON</a:t>
            </a:r>
            <a:endParaRPr lang="en-US" sz="1800" dirty="0">
              <a:solidFill>
                <a:schemeClr val="tx1"/>
              </a:solidFill>
            </a:endParaRPr>
          </a:p>
        </p:txBody>
      </p:sp>
      <p:sp>
        <p:nvSpPr>
          <p:cNvPr id="4" name="Slide Number Placeholder 3"/>
          <p:cNvSpPr>
            <a:spLocks noGrp="1"/>
          </p:cNvSpPr>
          <p:nvPr>
            <p:ph type="sldNum" sz="quarter" idx="4294967295"/>
          </p:nvPr>
        </p:nvSpPr>
        <p:spPr>
          <a:xfrm>
            <a:off x="6758880" y="6376243"/>
            <a:ext cx="2133600" cy="365125"/>
          </a:xfrm>
        </p:spPr>
        <p:txBody>
          <a:bodyPr/>
          <a:lstStyle/>
          <a:p>
            <a:pPr>
              <a:defRPr/>
            </a:pPr>
            <a:fld id="{E030E2FD-576E-4FB3-B258-B4422365729A}" type="slidenum">
              <a:rPr lang="es-CL" smtClean="0"/>
              <a:pPr>
                <a:defRPr/>
              </a:pPr>
              <a:t>1</a:t>
            </a:fld>
            <a:endParaRPr lang="es-CL" dirty="0"/>
          </a:p>
        </p:txBody>
      </p:sp>
      <p:sp>
        <p:nvSpPr>
          <p:cNvPr id="6" name="Rectangle 5"/>
          <p:cNvSpPr/>
          <p:nvPr/>
        </p:nvSpPr>
        <p:spPr>
          <a:xfrm>
            <a:off x="1499541" y="2276714"/>
            <a:ext cx="936104" cy="432048"/>
          </a:xfrm>
          <a:prstGeom prst="rect">
            <a:avLst/>
          </a:prstGeom>
          <a:solidFill>
            <a:schemeClr val="accent3">
              <a:lumMod val="60000"/>
              <a:lumOff val="4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100" b="1" dirty="0" smtClean="0">
                <a:solidFill>
                  <a:sysClr val="windowText" lastClr="000000"/>
                </a:solidFill>
                <a:latin typeface="Arial Narrow" pitchFamily="34" charset="0"/>
                <a:ea typeface="Verdana" pitchFamily="34" charset="0"/>
                <a:cs typeface="Verdana" pitchFamily="34" charset="0"/>
              </a:rPr>
              <a:t>Regime A Company</a:t>
            </a:r>
            <a:endParaRPr lang="en-US" sz="1100" b="1" dirty="0">
              <a:solidFill>
                <a:sysClr val="windowText" lastClr="000000"/>
              </a:solidFill>
              <a:latin typeface="Arial Narrow" pitchFamily="34" charset="0"/>
              <a:ea typeface="Verdana" pitchFamily="34" charset="0"/>
              <a:cs typeface="Verdana" pitchFamily="34" charset="0"/>
            </a:endParaRPr>
          </a:p>
        </p:txBody>
      </p:sp>
      <p:sp>
        <p:nvSpPr>
          <p:cNvPr id="9" name="TextBox 8"/>
          <p:cNvSpPr txBox="1"/>
          <p:nvPr/>
        </p:nvSpPr>
        <p:spPr>
          <a:xfrm>
            <a:off x="1935013" y="3388930"/>
            <a:ext cx="759508" cy="338554"/>
          </a:xfrm>
          <a:prstGeom prst="rect">
            <a:avLst/>
          </a:prstGeom>
          <a:noFill/>
        </p:spPr>
        <p:txBody>
          <a:bodyPr wrap="square" rtlCol="0">
            <a:spAutoFit/>
          </a:bodyPr>
          <a:lstStyle/>
          <a:p>
            <a:r>
              <a:rPr lang="en-US" sz="800" dirty="0" smtClean="0">
                <a:latin typeface="Arial Narrow" pitchFamily="34" charset="0"/>
                <a:ea typeface="Verdana" pitchFamily="34" charset="0"/>
                <a:cs typeface="Verdana" pitchFamily="34" charset="0"/>
              </a:rPr>
              <a:t>100%</a:t>
            </a:r>
          </a:p>
          <a:p>
            <a:r>
              <a:rPr lang="en-US" sz="800" dirty="0" smtClean="0">
                <a:latin typeface="Arial Narrow" pitchFamily="34" charset="0"/>
                <a:ea typeface="Verdana" pitchFamily="34" charset="0"/>
                <a:cs typeface="Verdana" pitchFamily="34" charset="0"/>
              </a:rPr>
              <a:t>Property</a:t>
            </a:r>
          </a:p>
        </p:txBody>
      </p:sp>
      <p:sp>
        <p:nvSpPr>
          <p:cNvPr id="10" name="TextBox 9"/>
          <p:cNvSpPr txBox="1"/>
          <p:nvPr/>
        </p:nvSpPr>
        <p:spPr>
          <a:xfrm>
            <a:off x="3519189" y="2252614"/>
            <a:ext cx="2088232" cy="600164"/>
          </a:xfrm>
          <a:prstGeom prst="rect">
            <a:avLst/>
          </a:prstGeom>
          <a:noFill/>
        </p:spPr>
        <p:txBody>
          <a:bodyPr wrap="square" rtlCol="0">
            <a:spAutoFit/>
          </a:bodyPr>
          <a:lstStyle/>
          <a:p>
            <a:pPr algn="ctr"/>
            <a:r>
              <a:rPr lang="en-US" sz="1100" dirty="0" smtClean="0">
                <a:solidFill>
                  <a:schemeClr val="tx1">
                    <a:lumMod val="75000"/>
                    <a:lumOff val="25000"/>
                  </a:schemeClr>
                </a:solidFill>
                <a:latin typeface="Arial Narrow" pitchFamily="34" charset="0"/>
              </a:rPr>
              <a:t>Net taxable income</a:t>
            </a:r>
          </a:p>
          <a:p>
            <a:pPr algn="ctr"/>
            <a:r>
              <a:rPr lang="en-US" sz="1100" dirty="0" smtClean="0">
                <a:solidFill>
                  <a:schemeClr val="tx1">
                    <a:lumMod val="75000"/>
                    <a:lumOff val="25000"/>
                  </a:schemeClr>
                </a:solidFill>
                <a:latin typeface="Arial Narrow" pitchFamily="34" charset="0"/>
              </a:rPr>
              <a:t>CT rate*</a:t>
            </a:r>
          </a:p>
          <a:p>
            <a:pPr algn="ctr"/>
            <a:r>
              <a:rPr lang="en-US" sz="1100" b="1" dirty="0" smtClean="0">
                <a:solidFill>
                  <a:schemeClr val="tx1">
                    <a:lumMod val="75000"/>
                    <a:lumOff val="25000"/>
                  </a:schemeClr>
                </a:solidFill>
                <a:latin typeface="Arial Narrow" pitchFamily="34" charset="0"/>
              </a:rPr>
              <a:t>CT</a:t>
            </a:r>
            <a:endParaRPr lang="en-US" sz="1100" dirty="0" smtClean="0">
              <a:solidFill>
                <a:schemeClr val="tx1">
                  <a:lumMod val="75000"/>
                  <a:lumOff val="25000"/>
                </a:schemeClr>
              </a:solidFill>
              <a:latin typeface="Arial Narrow" pitchFamily="34" charset="0"/>
            </a:endParaRPr>
          </a:p>
        </p:txBody>
      </p:sp>
      <p:sp>
        <p:nvSpPr>
          <p:cNvPr id="11" name="TextBox 10"/>
          <p:cNvSpPr txBox="1"/>
          <p:nvPr/>
        </p:nvSpPr>
        <p:spPr>
          <a:xfrm>
            <a:off x="3015133" y="4002449"/>
            <a:ext cx="3024336" cy="938719"/>
          </a:xfrm>
          <a:prstGeom prst="rect">
            <a:avLst/>
          </a:prstGeom>
          <a:noFill/>
        </p:spPr>
        <p:txBody>
          <a:bodyPr wrap="square" rtlCol="0">
            <a:spAutoFit/>
          </a:bodyPr>
          <a:lstStyle/>
          <a:p>
            <a:pPr algn="ctr"/>
            <a:r>
              <a:rPr lang="en-US" sz="1100" dirty="0" smtClean="0">
                <a:solidFill>
                  <a:schemeClr val="tx1">
                    <a:lumMod val="75000"/>
                    <a:lumOff val="25000"/>
                  </a:schemeClr>
                </a:solidFill>
                <a:latin typeface="Arial Narrow" pitchFamily="34" charset="0"/>
              </a:rPr>
              <a:t>WHT or GCT tax base</a:t>
            </a:r>
          </a:p>
          <a:p>
            <a:pPr algn="ctr"/>
            <a:r>
              <a:rPr lang="en-US" sz="1100" dirty="0" smtClean="0">
                <a:solidFill>
                  <a:schemeClr val="tx1">
                    <a:lumMod val="75000"/>
                    <a:lumOff val="25000"/>
                  </a:schemeClr>
                </a:solidFill>
                <a:latin typeface="Arial Narrow" pitchFamily="34" charset="0"/>
              </a:rPr>
              <a:t>WHT or GCT tax rate*</a:t>
            </a:r>
          </a:p>
          <a:p>
            <a:pPr algn="ctr"/>
            <a:r>
              <a:rPr lang="en-US" sz="1100" dirty="0" smtClean="0">
                <a:solidFill>
                  <a:schemeClr val="tx1">
                    <a:lumMod val="75000"/>
                    <a:lumOff val="25000"/>
                  </a:schemeClr>
                </a:solidFill>
                <a:latin typeface="Arial Narrow" pitchFamily="34" charset="0"/>
              </a:rPr>
              <a:t>WHT or GCT</a:t>
            </a:r>
          </a:p>
          <a:p>
            <a:pPr algn="ctr"/>
            <a:r>
              <a:rPr lang="en-US" sz="1100" dirty="0" smtClean="0">
                <a:solidFill>
                  <a:schemeClr val="tx1">
                    <a:lumMod val="75000"/>
                    <a:lumOff val="25000"/>
                  </a:schemeClr>
                </a:solidFill>
                <a:latin typeface="Arial Narrow" pitchFamily="34" charset="0"/>
              </a:rPr>
              <a:t>CT Credit</a:t>
            </a:r>
          </a:p>
          <a:p>
            <a:pPr algn="ctr"/>
            <a:r>
              <a:rPr lang="en-US" sz="1100" b="1" dirty="0" smtClean="0">
                <a:solidFill>
                  <a:schemeClr val="tx1">
                    <a:lumMod val="75000"/>
                    <a:lumOff val="25000"/>
                  </a:schemeClr>
                </a:solidFill>
                <a:latin typeface="Arial Narrow" pitchFamily="34" charset="0"/>
              </a:rPr>
              <a:t>Amount to be paid</a:t>
            </a:r>
            <a:endParaRPr lang="en-US" sz="1100" dirty="0" smtClean="0">
              <a:solidFill>
                <a:schemeClr val="tx1">
                  <a:lumMod val="75000"/>
                  <a:lumOff val="25000"/>
                </a:schemeClr>
              </a:solidFill>
              <a:latin typeface="Arial Narrow" pitchFamily="34" charset="0"/>
            </a:endParaRPr>
          </a:p>
        </p:txBody>
      </p:sp>
      <p:sp>
        <p:nvSpPr>
          <p:cNvPr id="13" name="Rectangle 12"/>
          <p:cNvSpPr/>
          <p:nvPr/>
        </p:nvSpPr>
        <p:spPr>
          <a:xfrm>
            <a:off x="6379795" y="2276714"/>
            <a:ext cx="936104" cy="432048"/>
          </a:xfrm>
          <a:prstGeom prst="rect">
            <a:avLst/>
          </a:prstGeom>
          <a:solidFill>
            <a:schemeClr val="accent3">
              <a:lumMod val="60000"/>
              <a:lumOff val="4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100" b="1" dirty="0" smtClean="0">
                <a:solidFill>
                  <a:sysClr val="windowText" lastClr="000000"/>
                </a:solidFill>
                <a:latin typeface="Arial Narrow" pitchFamily="34" charset="0"/>
                <a:ea typeface="Verdana" pitchFamily="34" charset="0"/>
                <a:cs typeface="Verdana" pitchFamily="34" charset="0"/>
              </a:rPr>
              <a:t>Regime B</a:t>
            </a:r>
          </a:p>
          <a:p>
            <a:pPr algn="ctr"/>
            <a:r>
              <a:rPr lang="en-US" sz="1100" b="1" dirty="0" smtClean="0">
                <a:solidFill>
                  <a:sysClr val="windowText" lastClr="000000"/>
                </a:solidFill>
                <a:latin typeface="Arial Narrow" pitchFamily="34" charset="0"/>
                <a:ea typeface="Verdana" pitchFamily="34" charset="0"/>
                <a:cs typeface="Verdana" pitchFamily="34" charset="0"/>
              </a:rPr>
              <a:t>Company</a:t>
            </a:r>
            <a:endParaRPr lang="en-US" sz="1100" b="1" dirty="0">
              <a:solidFill>
                <a:sysClr val="windowText" lastClr="000000"/>
              </a:solidFill>
              <a:latin typeface="Arial Narrow" pitchFamily="34" charset="0"/>
              <a:ea typeface="Verdana" pitchFamily="34" charset="0"/>
              <a:cs typeface="Verdana" pitchFamily="34" charset="0"/>
            </a:endParaRPr>
          </a:p>
        </p:txBody>
      </p:sp>
      <p:sp>
        <p:nvSpPr>
          <p:cNvPr id="15" name="TextBox 14"/>
          <p:cNvSpPr txBox="1"/>
          <p:nvPr/>
        </p:nvSpPr>
        <p:spPr>
          <a:xfrm>
            <a:off x="6817395" y="3388930"/>
            <a:ext cx="500458" cy="338554"/>
          </a:xfrm>
          <a:prstGeom prst="rect">
            <a:avLst/>
          </a:prstGeom>
          <a:noFill/>
        </p:spPr>
        <p:txBody>
          <a:bodyPr wrap="none" rtlCol="0">
            <a:spAutoFit/>
          </a:bodyPr>
          <a:lstStyle/>
          <a:p>
            <a:r>
              <a:rPr lang="en-US" sz="800" dirty="0" smtClean="0">
                <a:latin typeface="Arial Narrow" pitchFamily="34" charset="0"/>
                <a:ea typeface="Verdana" pitchFamily="34" charset="0"/>
                <a:cs typeface="Verdana" pitchFamily="34" charset="0"/>
              </a:rPr>
              <a:t>100%</a:t>
            </a:r>
          </a:p>
          <a:p>
            <a:r>
              <a:rPr lang="en-US" sz="800" dirty="0" smtClean="0">
                <a:latin typeface="Arial Narrow" pitchFamily="34" charset="0"/>
                <a:ea typeface="Verdana" pitchFamily="34" charset="0"/>
                <a:cs typeface="Verdana" pitchFamily="34" charset="0"/>
              </a:rPr>
              <a:t>Property</a:t>
            </a:r>
          </a:p>
        </p:txBody>
      </p:sp>
      <p:sp>
        <p:nvSpPr>
          <p:cNvPr id="16" name="TextBox 15"/>
          <p:cNvSpPr txBox="1"/>
          <p:nvPr/>
        </p:nvSpPr>
        <p:spPr>
          <a:xfrm>
            <a:off x="5679429" y="4002449"/>
            <a:ext cx="720080" cy="938719"/>
          </a:xfrm>
          <a:prstGeom prst="rect">
            <a:avLst/>
          </a:prstGeom>
          <a:noFill/>
        </p:spPr>
        <p:txBody>
          <a:bodyPr wrap="square" rtlCol="0">
            <a:spAutoFit/>
          </a:bodyPr>
          <a:lstStyle/>
          <a:p>
            <a:pPr algn="ctr"/>
            <a:r>
              <a:rPr lang="en-US" sz="1100" dirty="0" smtClean="0">
                <a:solidFill>
                  <a:schemeClr val="tx1">
                    <a:lumMod val="75000"/>
                    <a:lumOff val="25000"/>
                  </a:schemeClr>
                </a:solidFill>
                <a:latin typeface="Arial Narrow" pitchFamily="34" charset="0"/>
              </a:rPr>
              <a:t>$100</a:t>
            </a:r>
          </a:p>
          <a:p>
            <a:pPr algn="ctr"/>
            <a:r>
              <a:rPr lang="en-US" sz="1100" dirty="0" smtClean="0">
                <a:solidFill>
                  <a:schemeClr val="tx1">
                    <a:lumMod val="75000"/>
                    <a:lumOff val="25000"/>
                  </a:schemeClr>
                </a:solidFill>
                <a:latin typeface="Arial Narrow" pitchFamily="34" charset="0"/>
              </a:rPr>
              <a:t>35%</a:t>
            </a:r>
          </a:p>
          <a:p>
            <a:pPr algn="ctr"/>
            <a:r>
              <a:rPr lang="en-US" sz="1100" dirty="0" smtClean="0">
                <a:solidFill>
                  <a:schemeClr val="tx1">
                    <a:lumMod val="75000"/>
                    <a:lumOff val="25000"/>
                  </a:schemeClr>
                </a:solidFill>
                <a:latin typeface="Arial Narrow" pitchFamily="34" charset="0"/>
              </a:rPr>
              <a:t>$35</a:t>
            </a:r>
          </a:p>
          <a:p>
            <a:pPr algn="ctr"/>
            <a:r>
              <a:rPr lang="en-US" sz="1100" dirty="0" smtClean="0">
                <a:solidFill>
                  <a:schemeClr val="tx1">
                    <a:lumMod val="75000"/>
                    <a:lumOff val="25000"/>
                  </a:schemeClr>
                </a:solidFill>
                <a:latin typeface="Arial Narrow" pitchFamily="34" charset="0"/>
              </a:rPr>
              <a:t>($17.55)</a:t>
            </a:r>
          </a:p>
          <a:p>
            <a:pPr algn="ctr"/>
            <a:r>
              <a:rPr lang="en-US" sz="1100" dirty="0" smtClean="0">
                <a:solidFill>
                  <a:schemeClr val="tx1">
                    <a:lumMod val="75000"/>
                    <a:lumOff val="25000"/>
                  </a:schemeClr>
                </a:solidFill>
                <a:latin typeface="Arial Narrow" pitchFamily="34" charset="0"/>
              </a:rPr>
              <a:t>$17.45</a:t>
            </a:r>
          </a:p>
        </p:txBody>
      </p:sp>
      <p:sp>
        <p:nvSpPr>
          <p:cNvPr id="17" name="TextBox 16"/>
          <p:cNvSpPr txBox="1"/>
          <p:nvPr/>
        </p:nvSpPr>
        <p:spPr>
          <a:xfrm>
            <a:off x="2655093" y="4002449"/>
            <a:ext cx="720080" cy="938719"/>
          </a:xfrm>
          <a:prstGeom prst="rect">
            <a:avLst/>
          </a:prstGeom>
          <a:noFill/>
        </p:spPr>
        <p:txBody>
          <a:bodyPr wrap="square" rtlCol="0">
            <a:spAutoFit/>
          </a:bodyPr>
          <a:lstStyle/>
          <a:p>
            <a:pPr algn="ctr"/>
            <a:r>
              <a:rPr lang="en-US" sz="1100" dirty="0" smtClean="0">
                <a:solidFill>
                  <a:schemeClr val="tx1">
                    <a:lumMod val="75000"/>
                    <a:lumOff val="25000"/>
                  </a:schemeClr>
                </a:solidFill>
                <a:latin typeface="Arial Narrow" pitchFamily="34" charset="0"/>
              </a:rPr>
              <a:t>$100</a:t>
            </a:r>
          </a:p>
          <a:p>
            <a:pPr algn="ctr"/>
            <a:r>
              <a:rPr lang="en-US" sz="1100" dirty="0" smtClean="0">
                <a:solidFill>
                  <a:schemeClr val="tx1">
                    <a:lumMod val="75000"/>
                    <a:lumOff val="25000"/>
                  </a:schemeClr>
                </a:solidFill>
                <a:latin typeface="Arial Narrow" pitchFamily="34" charset="0"/>
              </a:rPr>
              <a:t>35%</a:t>
            </a:r>
          </a:p>
          <a:p>
            <a:pPr algn="ctr"/>
            <a:r>
              <a:rPr lang="en-US" sz="1100" dirty="0" smtClean="0">
                <a:solidFill>
                  <a:schemeClr val="tx1">
                    <a:lumMod val="75000"/>
                    <a:lumOff val="25000"/>
                  </a:schemeClr>
                </a:solidFill>
                <a:latin typeface="Arial Narrow" pitchFamily="34" charset="0"/>
              </a:rPr>
              <a:t>$35</a:t>
            </a:r>
          </a:p>
          <a:p>
            <a:pPr algn="ctr"/>
            <a:r>
              <a:rPr lang="en-US" sz="1100" dirty="0" smtClean="0">
                <a:solidFill>
                  <a:schemeClr val="tx1">
                    <a:lumMod val="75000"/>
                    <a:lumOff val="25000"/>
                  </a:schemeClr>
                </a:solidFill>
                <a:latin typeface="Arial Narrow" pitchFamily="34" charset="0"/>
              </a:rPr>
              <a:t>($25)</a:t>
            </a:r>
          </a:p>
          <a:p>
            <a:pPr algn="ctr"/>
            <a:r>
              <a:rPr lang="en-US" sz="1100" dirty="0" smtClean="0">
                <a:solidFill>
                  <a:schemeClr val="tx1">
                    <a:lumMod val="75000"/>
                    <a:lumOff val="25000"/>
                  </a:schemeClr>
                </a:solidFill>
                <a:latin typeface="Arial Narrow" pitchFamily="34" charset="0"/>
              </a:rPr>
              <a:t>$10</a:t>
            </a:r>
          </a:p>
        </p:txBody>
      </p:sp>
      <p:sp>
        <p:nvSpPr>
          <p:cNvPr id="18" name="TextBox 17"/>
          <p:cNvSpPr txBox="1"/>
          <p:nvPr/>
        </p:nvSpPr>
        <p:spPr>
          <a:xfrm>
            <a:off x="5679429" y="2252614"/>
            <a:ext cx="720080" cy="600164"/>
          </a:xfrm>
          <a:prstGeom prst="rect">
            <a:avLst/>
          </a:prstGeom>
          <a:noFill/>
        </p:spPr>
        <p:txBody>
          <a:bodyPr wrap="square" rtlCol="0">
            <a:spAutoFit/>
          </a:bodyPr>
          <a:lstStyle/>
          <a:p>
            <a:pPr algn="ctr"/>
            <a:r>
              <a:rPr lang="en-US" sz="1100" dirty="0" smtClean="0">
                <a:solidFill>
                  <a:schemeClr val="tx1">
                    <a:lumMod val="75000"/>
                    <a:lumOff val="25000"/>
                  </a:schemeClr>
                </a:solidFill>
                <a:latin typeface="Arial Narrow" pitchFamily="34" charset="0"/>
              </a:rPr>
              <a:t>$100</a:t>
            </a:r>
          </a:p>
          <a:p>
            <a:pPr algn="ctr"/>
            <a:r>
              <a:rPr lang="en-US" sz="1100" dirty="0" smtClean="0">
                <a:solidFill>
                  <a:schemeClr val="tx1">
                    <a:lumMod val="75000"/>
                    <a:lumOff val="25000"/>
                  </a:schemeClr>
                </a:solidFill>
                <a:latin typeface="Arial Narrow" pitchFamily="34" charset="0"/>
              </a:rPr>
              <a:t>27%</a:t>
            </a:r>
          </a:p>
          <a:p>
            <a:pPr algn="ctr"/>
            <a:r>
              <a:rPr lang="en-US" sz="1100" dirty="0" smtClean="0">
                <a:solidFill>
                  <a:schemeClr val="tx1">
                    <a:lumMod val="75000"/>
                    <a:lumOff val="25000"/>
                  </a:schemeClr>
                </a:solidFill>
                <a:latin typeface="Arial Narrow" pitchFamily="34" charset="0"/>
              </a:rPr>
              <a:t>$27</a:t>
            </a:r>
          </a:p>
        </p:txBody>
      </p:sp>
      <p:sp>
        <p:nvSpPr>
          <p:cNvPr id="19" name="TextBox 18"/>
          <p:cNvSpPr txBox="1"/>
          <p:nvPr/>
        </p:nvSpPr>
        <p:spPr>
          <a:xfrm>
            <a:off x="2655093" y="2252614"/>
            <a:ext cx="720080" cy="600164"/>
          </a:xfrm>
          <a:prstGeom prst="rect">
            <a:avLst/>
          </a:prstGeom>
          <a:noFill/>
        </p:spPr>
        <p:txBody>
          <a:bodyPr wrap="square" rtlCol="0">
            <a:spAutoFit/>
          </a:bodyPr>
          <a:lstStyle/>
          <a:p>
            <a:pPr algn="ctr"/>
            <a:r>
              <a:rPr lang="en-US" sz="1100" dirty="0" smtClean="0">
                <a:solidFill>
                  <a:schemeClr val="tx1">
                    <a:lumMod val="75000"/>
                    <a:lumOff val="25000"/>
                  </a:schemeClr>
                </a:solidFill>
                <a:latin typeface="Arial Narrow" pitchFamily="34" charset="0"/>
              </a:rPr>
              <a:t>$100</a:t>
            </a:r>
          </a:p>
          <a:p>
            <a:pPr algn="ctr"/>
            <a:r>
              <a:rPr lang="en-US" sz="1100" dirty="0" smtClean="0">
                <a:solidFill>
                  <a:schemeClr val="tx1">
                    <a:lumMod val="75000"/>
                    <a:lumOff val="25000"/>
                  </a:schemeClr>
                </a:solidFill>
                <a:latin typeface="Arial Narrow" pitchFamily="34" charset="0"/>
              </a:rPr>
              <a:t>25%</a:t>
            </a:r>
          </a:p>
          <a:p>
            <a:pPr algn="ctr"/>
            <a:r>
              <a:rPr lang="en-US" sz="1100" dirty="0" smtClean="0">
                <a:solidFill>
                  <a:schemeClr val="tx1">
                    <a:lumMod val="75000"/>
                    <a:lumOff val="25000"/>
                  </a:schemeClr>
                </a:solidFill>
                <a:latin typeface="Arial Narrow" pitchFamily="34" charset="0"/>
              </a:rPr>
              <a:t>$25</a:t>
            </a:r>
          </a:p>
        </p:txBody>
      </p:sp>
      <p:cxnSp>
        <p:nvCxnSpPr>
          <p:cNvPr id="21" name="Straight Connector 20"/>
          <p:cNvCxnSpPr/>
          <p:nvPr/>
        </p:nvCxnSpPr>
        <p:spPr>
          <a:xfrm>
            <a:off x="2655093" y="2636438"/>
            <a:ext cx="3456384" cy="0"/>
          </a:xfrm>
          <a:prstGeom prst="line">
            <a:avLst/>
          </a:prstGeom>
          <a:ln>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2655093" y="4556108"/>
            <a:ext cx="3456384" cy="0"/>
          </a:xfrm>
          <a:prstGeom prst="line">
            <a:avLst/>
          </a:prstGeom>
          <a:ln>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8" name="Curved Connector 27"/>
          <p:cNvCxnSpPr>
            <a:stCxn id="13" idx="3"/>
            <a:endCxn id="66" idx="3"/>
          </p:cNvCxnSpPr>
          <p:nvPr/>
        </p:nvCxnSpPr>
        <p:spPr>
          <a:xfrm flipH="1">
            <a:off x="7027867" y="2492738"/>
            <a:ext cx="288032" cy="1930108"/>
          </a:xfrm>
          <a:prstGeom prst="curvedConnector3">
            <a:avLst>
              <a:gd name="adj1" fmla="val -79366"/>
            </a:avLst>
          </a:prstGeom>
          <a:ln>
            <a:prstDash val="lgDash"/>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30" name="Curved Connector 29"/>
          <p:cNvCxnSpPr>
            <a:stCxn id="6" idx="1"/>
            <a:endCxn id="1026" idx="1"/>
          </p:cNvCxnSpPr>
          <p:nvPr/>
        </p:nvCxnSpPr>
        <p:spPr>
          <a:xfrm rot="10800000" flipH="1" flipV="1">
            <a:off x="1499541" y="2492737"/>
            <a:ext cx="288032" cy="1930109"/>
          </a:xfrm>
          <a:prstGeom prst="curvedConnector3">
            <a:avLst>
              <a:gd name="adj1" fmla="val -79366"/>
            </a:avLst>
          </a:prstGeom>
          <a:ln>
            <a:prstDash val="lgDash"/>
            <a:headEnd type="none" w="med" len="med"/>
            <a:tailEnd type="triangle" w="med" len="med"/>
          </a:ln>
        </p:spPr>
        <p:style>
          <a:lnRef idx="1">
            <a:schemeClr val="dk1"/>
          </a:lnRef>
          <a:fillRef idx="0">
            <a:schemeClr val="dk1"/>
          </a:fillRef>
          <a:effectRef idx="0">
            <a:schemeClr val="dk1"/>
          </a:effectRef>
          <a:fontRef idx="minor">
            <a:schemeClr val="tx1"/>
          </a:fontRef>
        </p:style>
      </p:cxnSp>
      <p:sp>
        <p:nvSpPr>
          <p:cNvPr id="34" name="TextBox 33"/>
          <p:cNvSpPr txBox="1"/>
          <p:nvPr/>
        </p:nvSpPr>
        <p:spPr>
          <a:xfrm>
            <a:off x="566861" y="3427402"/>
            <a:ext cx="864096" cy="261610"/>
          </a:xfrm>
          <a:prstGeom prst="rect">
            <a:avLst/>
          </a:prstGeom>
          <a:noFill/>
          <a:ln>
            <a:noFill/>
          </a:ln>
        </p:spPr>
        <p:txBody>
          <a:bodyPr wrap="square" rtlCol="0">
            <a:spAutoFit/>
          </a:bodyPr>
          <a:lstStyle/>
          <a:p>
            <a:pPr algn="ctr"/>
            <a:r>
              <a:rPr lang="en-US" sz="1100" dirty="0" smtClean="0">
                <a:solidFill>
                  <a:schemeClr val="tx1">
                    <a:lumMod val="65000"/>
                    <a:lumOff val="35000"/>
                  </a:schemeClr>
                </a:solidFill>
                <a:latin typeface="Arial Narrow" pitchFamily="34" charset="0"/>
              </a:rPr>
              <a:t>Attribution</a:t>
            </a:r>
          </a:p>
        </p:txBody>
      </p:sp>
      <p:sp>
        <p:nvSpPr>
          <p:cNvPr id="35" name="TextBox 34"/>
          <p:cNvSpPr txBox="1"/>
          <p:nvPr/>
        </p:nvSpPr>
        <p:spPr>
          <a:xfrm>
            <a:off x="6975573" y="3327375"/>
            <a:ext cx="1800200" cy="461665"/>
          </a:xfrm>
          <a:prstGeom prst="rect">
            <a:avLst/>
          </a:prstGeom>
          <a:noFill/>
          <a:ln>
            <a:noFill/>
          </a:ln>
        </p:spPr>
        <p:txBody>
          <a:bodyPr wrap="square" rtlCol="0">
            <a:spAutoFit/>
          </a:bodyPr>
          <a:lstStyle/>
          <a:p>
            <a:pPr algn="ctr"/>
            <a:r>
              <a:rPr lang="en-US" sz="1200" dirty="0" smtClean="0">
                <a:solidFill>
                  <a:schemeClr val="tx1">
                    <a:lumMod val="65000"/>
                    <a:lumOff val="35000"/>
                  </a:schemeClr>
                </a:solidFill>
                <a:latin typeface="Arial Narrow" pitchFamily="34" charset="0"/>
              </a:rPr>
              <a:t>Effective</a:t>
            </a:r>
          </a:p>
          <a:p>
            <a:pPr algn="ctr"/>
            <a:r>
              <a:rPr lang="en-US" sz="1200" dirty="0" smtClean="0">
                <a:solidFill>
                  <a:schemeClr val="tx1">
                    <a:lumMod val="65000"/>
                    <a:lumOff val="35000"/>
                  </a:schemeClr>
                </a:solidFill>
                <a:latin typeface="Arial Narrow" pitchFamily="34" charset="0"/>
              </a:rPr>
              <a:t>Distribution</a:t>
            </a:r>
          </a:p>
        </p:txBody>
      </p:sp>
      <p:sp>
        <p:nvSpPr>
          <p:cNvPr id="36" name="Oval 35"/>
          <p:cNvSpPr/>
          <p:nvPr/>
        </p:nvSpPr>
        <p:spPr>
          <a:xfrm>
            <a:off x="5751437" y="4509120"/>
            <a:ext cx="540060" cy="250962"/>
          </a:xfrm>
          <a:prstGeom prst="ellipse">
            <a:avLst/>
          </a:prstGeom>
          <a:noFill/>
          <a:ln w="63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75000"/>
                  <a:lumOff val="25000"/>
                </a:schemeClr>
              </a:solidFill>
            </a:endParaRPr>
          </a:p>
        </p:txBody>
      </p:sp>
      <p:sp>
        <p:nvSpPr>
          <p:cNvPr id="40" name="Oval 39"/>
          <p:cNvSpPr/>
          <p:nvPr/>
        </p:nvSpPr>
        <p:spPr>
          <a:xfrm>
            <a:off x="5751437" y="2624546"/>
            <a:ext cx="504056" cy="216024"/>
          </a:xfrm>
          <a:prstGeom prst="ellipse">
            <a:avLst/>
          </a:prstGeom>
          <a:noFill/>
          <a:ln w="63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75000"/>
                  <a:lumOff val="25000"/>
                </a:schemeClr>
              </a:solidFill>
            </a:endParaRPr>
          </a:p>
        </p:txBody>
      </p:sp>
      <p:cxnSp>
        <p:nvCxnSpPr>
          <p:cNvPr id="46" name="Curved Connector 45"/>
          <p:cNvCxnSpPr>
            <a:stCxn id="40" idx="2"/>
            <a:endCxn id="36" idx="2"/>
          </p:cNvCxnSpPr>
          <p:nvPr/>
        </p:nvCxnSpPr>
        <p:spPr>
          <a:xfrm rot="10800000" flipV="1">
            <a:off x="5751437" y="2732557"/>
            <a:ext cx="12700" cy="1902043"/>
          </a:xfrm>
          <a:prstGeom prst="curvedConnector3">
            <a:avLst>
              <a:gd name="adj1" fmla="val 1800000"/>
            </a:avLst>
          </a:prstGeom>
          <a:ln>
            <a:headEnd type="none" w="med" len="med"/>
            <a:tailEnd type="triangle" w="med" len="med"/>
          </a:ln>
        </p:spPr>
        <p:style>
          <a:lnRef idx="1">
            <a:schemeClr val="dk1"/>
          </a:lnRef>
          <a:fillRef idx="0">
            <a:schemeClr val="dk1"/>
          </a:fillRef>
          <a:effectRef idx="0">
            <a:schemeClr val="dk1"/>
          </a:effectRef>
          <a:fontRef idx="minor">
            <a:schemeClr val="tx1"/>
          </a:fontRef>
        </p:style>
      </p:cxnSp>
      <p:sp>
        <p:nvSpPr>
          <p:cNvPr id="47" name="TextBox 46"/>
          <p:cNvSpPr txBox="1"/>
          <p:nvPr/>
        </p:nvSpPr>
        <p:spPr>
          <a:xfrm>
            <a:off x="5175373" y="3429000"/>
            <a:ext cx="1008112" cy="230832"/>
          </a:xfrm>
          <a:prstGeom prst="rect">
            <a:avLst/>
          </a:prstGeom>
          <a:ln/>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US" sz="900" b="1" dirty="0" smtClean="0">
                <a:solidFill>
                  <a:schemeClr val="accent2"/>
                </a:solidFill>
                <a:latin typeface="Arial Narrow" pitchFamily="34" charset="0"/>
              </a:rPr>
              <a:t>65% Credit</a:t>
            </a:r>
          </a:p>
        </p:txBody>
      </p:sp>
      <p:pic>
        <p:nvPicPr>
          <p:cNvPr id="1026" name="Picture 2" descr="C:\Users\pnorambuena\Desktop\1367934593.png"/>
          <p:cNvPicPr>
            <a:picLocks noChangeAspect="1" noChangeArrowheads="1"/>
          </p:cNvPicPr>
          <p:nvPr/>
        </p:nvPicPr>
        <p:blipFill>
          <a:blip r:embed="rId2" cstate="print"/>
          <a:srcRect/>
          <a:stretch>
            <a:fillRect/>
          </a:stretch>
        </p:blipFill>
        <p:spPr bwMode="auto">
          <a:xfrm>
            <a:off x="1787573" y="3978907"/>
            <a:ext cx="360040" cy="887880"/>
          </a:xfrm>
          <a:prstGeom prst="rect">
            <a:avLst/>
          </a:prstGeom>
          <a:noFill/>
        </p:spPr>
      </p:pic>
      <p:pic>
        <p:nvPicPr>
          <p:cNvPr id="66" name="Picture 2" descr="C:\Users\pnorambuena\Desktop\1367934593.png"/>
          <p:cNvPicPr>
            <a:picLocks noChangeAspect="1" noChangeArrowheads="1"/>
          </p:cNvPicPr>
          <p:nvPr/>
        </p:nvPicPr>
        <p:blipFill>
          <a:blip r:embed="rId2" cstate="print"/>
          <a:srcRect/>
          <a:stretch>
            <a:fillRect/>
          </a:stretch>
        </p:blipFill>
        <p:spPr bwMode="auto">
          <a:xfrm>
            <a:off x="6667827" y="3978906"/>
            <a:ext cx="360040" cy="887880"/>
          </a:xfrm>
          <a:prstGeom prst="rect">
            <a:avLst/>
          </a:prstGeom>
          <a:noFill/>
        </p:spPr>
      </p:pic>
      <p:sp>
        <p:nvSpPr>
          <p:cNvPr id="69" name="Oval 68"/>
          <p:cNvSpPr/>
          <p:nvPr/>
        </p:nvSpPr>
        <p:spPr>
          <a:xfrm>
            <a:off x="2763105" y="4526589"/>
            <a:ext cx="461702" cy="216024"/>
          </a:xfrm>
          <a:prstGeom prst="ellipse">
            <a:avLst/>
          </a:prstGeom>
          <a:noFill/>
          <a:ln w="63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75000"/>
                  <a:lumOff val="25000"/>
                </a:schemeClr>
              </a:solidFill>
            </a:endParaRPr>
          </a:p>
        </p:txBody>
      </p:sp>
      <p:sp>
        <p:nvSpPr>
          <p:cNvPr id="70" name="Oval 69"/>
          <p:cNvSpPr/>
          <p:nvPr/>
        </p:nvSpPr>
        <p:spPr>
          <a:xfrm>
            <a:off x="2799109" y="2624546"/>
            <a:ext cx="464877" cy="216024"/>
          </a:xfrm>
          <a:prstGeom prst="ellipse">
            <a:avLst/>
          </a:prstGeom>
          <a:noFill/>
          <a:ln w="63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75000"/>
                  <a:lumOff val="25000"/>
                </a:schemeClr>
              </a:solidFill>
            </a:endParaRPr>
          </a:p>
        </p:txBody>
      </p:sp>
      <p:cxnSp>
        <p:nvCxnSpPr>
          <p:cNvPr id="71" name="Curved Connector 70"/>
          <p:cNvCxnSpPr>
            <a:stCxn id="70" idx="6"/>
            <a:endCxn id="69" idx="6"/>
          </p:cNvCxnSpPr>
          <p:nvPr/>
        </p:nvCxnSpPr>
        <p:spPr>
          <a:xfrm flipH="1">
            <a:off x="3224807" y="2732558"/>
            <a:ext cx="39179" cy="1902043"/>
          </a:xfrm>
          <a:prstGeom prst="curvedConnector3">
            <a:avLst>
              <a:gd name="adj1" fmla="val -583476"/>
            </a:avLst>
          </a:prstGeom>
          <a:ln>
            <a:headEnd type="none" w="med" len="med"/>
            <a:tailEnd type="triangle" w="med" len="med"/>
          </a:ln>
        </p:spPr>
        <p:style>
          <a:lnRef idx="1">
            <a:schemeClr val="dk1"/>
          </a:lnRef>
          <a:fillRef idx="0">
            <a:schemeClr val="dk1"/>
          </a:fillRef>
          <a:effectRef idx="0">
            <a:schemeClr val="dk1"/>
          </a:effectRef>
          <a:fontRef idx="minor">
            <a:schemeClr val="tx1"/>
          </a:fontRef>
        </p:style>
      </p:cxnSp>
      <p:sp>
        <p:nvSpPr>
          <p:cNvPr id="74" name="TextBox 73"/>
          <p:cNvSpPr txBox="1"/>
          <p:nvPr/>
        </p:nvSpPr>
        <p:spPr>
          <a:xfrm>
            <a:off x="2871117" y="3414192"/>
            <a:ext cx="1008112" cy="230832"/>
          </a:xfrm>
          <a:prstGeom prst="rect">
            <a:avLst/>
          </a:prstGeom>
          <a:ln/>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US" sz="900" b="1" dirty="0" smtClean="0">
                <a:solidFill>
                  <a:schemeClr val="accent2"/>
                </a:solidFill>
                <a:latin typeface="Arial Narrow" pitchFamily="34" charset="0"/>
              </a:rPr>
              <a:t>100% Credit</a:t>
            </a:r>
          </a:p>
        </p:txBody>
      </p:sp>
      <p:sp>
        <p:nvSpPr>
          <p:cNvPr id="37" name="Title 1"/>
          <p:cNvSpPr txBox="1">
            <a:spLocks/>
          </p:cNvSpPr>
          <p:nvPr/>
        </p:nvSpPr>
        <p:spPr>
          <a:xfrm>
            <a:off x="1403648" y="1628800"/>
            <a:ext cx="1800200" cy="504056"/>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1400" b="0" i="0" u="none" strike="noStrike" kern="1200" cap="none" spc="0" normalizeH="0" baseline="0" dirty="0" smtClean="0">
                <a:ln>
                  <a:noFill/>
                </a:ln>
                <a:solidFill>
                  <a:schemeClr val="tx1"/>
                </a:solidFill>
                <a:effectLst/>
                <a:uLnTx/>
                <a:uFillTx/>
                <a:latin typeface="Verdana" pitchFamily="34" charset="0"/>
                <a:ea typeface="Verdana" pitchFamily="34" charset="0"/>
                <a:cs typeface="Verdana" pitchFamily="34" charset="0"/>
              </a:rPr>
              <a:t>Regime “A”</a:t>
            </a:r>
            <a:endParaRPr kumimoji="0" lang="en-US" sz="1400" b="0" i="0" u="none" strike="noStrike" kern="1200" cap="none" spc="0" normalizeH="0" baseline="0" dirty="0">
              <a:ln>
                <a:noFill/>
              </a:ln>
              <a:solidFill>
                <a:schemeClr val="tx1"/>
              </a:solidFill>
              <a:effectLst/>
              <a:uLnTx/>
              <a:uFillTx/>
              <a:latin typeface="Verdana" pitchFamily="34" charset="0"/>
              <a:ea typeface="Verdana" pitchFamily="34" charset="0"/>
              <a:cs typeface="Verdana" pitchFamily="34" charset="0"/>
            </a:endParaRPr>
          </a:p>
        </p:txBody>
      </p:sp>
      <p:sp>
        <p:nvSpPr>
          <p:cNvPr id="38" name="Title 1"/>
          <p:cNvSpPr txBox="1">
            <a:spLocks/>
          </p:cNvSpPr>
          <p:nvPr/>
        </p:nvSpPr>
        <p:spPr>
          <a:xfrm>
            <a:off x="6300192" y="1628800"/>
            <a:ext cx="1800200" cy="504056"/>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1400" b="0" i="0" u="none" strike="noStrike" kern="1200" cap="none" spc="0" normalizeH="0" baseline="0" dirty="0" smtClean="0">
                <a:ln>
                  <a:noFill/>
                </a:ln>
                <a:solidFill>
                  <a:schemeClr val="tx1"/>
                </a:solidFill>
                <a:effectLst/>
                <a:uLnTx/>
                <a:uFillTx/>
                <a:latin typeface="Verdana" pitchFamily="34" charset="0"/>
                <a:ea typeface="Verdana" pitchFamily="34" charset="0"/>
                <a:cs typeface="Verdana" pitchFamily="34" charset="0"/>
              </a:rPr>
              <a:t>Regime “B”</a:t>
            </a:r>
            <a:endParaRPr kumimoji="0" lang="en-US" sz="1400" b="0" i="0" u="none" strike="noStrike" kern="1200" cap="none" spc="0" normalizeH="0" baseline="0" dirty="0">
              <a:ln>
                <a:noFill/>
              </a:ln>
              <a:solidFill>
                <a:schemeClr val="tx1"/>
              </a:solidFill>
              <a:effectLst/>
              <a:uLnTx/>
              <a:uFillTx/>
              <a:latin typeface="Verdana" pitchFamily="34" charset="0"/>
              <a:ea typeface="Verdana" pitchFamily="34" charset="0"/>
              <a:cs typeface="Verdana" pitchFamily="34" charset="0"/>
            </a:endParaRPr>
          </a:p>
        </p:txBody>
      </p:sp>
      <p:sp>
        <p:nvSpPr>
          <p:cNvPr id="20" name="Rectangle 19"/>
          <p:cNvSpPr/>
          <p:nvPr/>
        </p:nvSpPr>
        <p:spPr>
          <a:xfrm>
            <a:off x="926901" y="5099700"/>
            <a:ext cx="7416824" cy="1569660"/>
          </a:xfrm>
          <a:prstGeom prst="rect">
            <a:avLst/>
          </a:prstGeom>
          <a:ln>
            <a:prstDash val="sysDot"/>
          </a:ln>
        </p:spPr>
        <p:style>
          <a:lnRef idx="2">
            <a:schemeClr val="accent6"/>
          </a:lnRef>
          <a:fillRef idx="1">
            <a:schemeClr val="lt1"/>
          </a:fillRef>
          <a:effectRef idx="0">
            <a:schemeClr val="accent6"/>
          </a:effectRef>
          <a:fontRef idx="minor">
            <a:schemeClr val="dk1"/>
          </a:fontRef>
        </p:style>
        <p:txBody>
          <a:bodyPr wrap="square">
            <a:spAutoFit/>
          </a:bodyPr>
          <a:lstStyle/>
          <a:p>
            <a:pPr marL="171450" lvl="0" indent="-171450" algn="just">
              <a:buFont typeface="Arial" charset="0"/>
              <a:buChar char="•"/>
            </a:pPr>
            <a:r>
              <a:rPr lang="en-US" sz="8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Regime “A”: Effective income regime according to full accounting records, with a full Corporate Tax (“</a:t>
            </a:r>
            <a:r>
              <a:rPr lang="en-US" sz="800" u="sng" dirty="0" smtClean="0">
                <a:solidFill>
                  <a:prstClr val="black"/>
                </a:solidFill>
                <a:latin typeface="Verdana" panose="020B0604030504040204" pitchFamily="34" charset="0"/>
                <a:ea typeface="Verdana" panose="020B0604030504040204" pitchFamily="34" charset="0"/>
                <a:cs typeface="Verdana" panose="020B0604030504040204" pitchFamily="34" charset="0"/>
              </a:rPr>
              <a:t>CT</a:t>
            </a:r>
            <a:r>
              <a:rPr lang="en-US" sz="8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 imputation as credit against the final taxes, established in letter A) of Article 14 of the ITL, also named “Attributed Income”. </a:t>
            </a:r>
          </a:p>
          <a:p>
            <a:pPr marL="171450" lvl="0" indent="-171450" algn="just">
              <a:buFont typeface="Arial" charset="0"/>
              <a:buChar char="•"/>
            </a:pPr>
            <a:endParaRPr lang="en-US" sz="800" dirty="0" smtClean="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171450" lvl="0" indent="-171450" algn="just">
              <a:buFont typeface="Arial" charset="0"/>
              <a:buChar char="•"/>
            </a:pPr>
            <a:r>
              <a:rPr lang="en-US" sz="8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Regime “B”: Effective income regime according to full accounting records, with partial CT imputation as credit against the final taxes, established in letter B) of Article 14 of the ITL, also named “Semi-integrated”.</a:t>
            </a:r>
          </a:p>
          <a:p>
            <a:pPr marL="171450" lvl="0" indent="-171450" algn="just">
              <a:buFont typeface="Arial" charset="0"/>
              <a:buChar char="•"/>
            </a:pPr>
            <a:endParaRPr lang="en-US" sz="800" dirty="0" smtClean="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171450" lvl="0" indent="-171450" algn="just">
              <a:buFont typeface="Arial" charset="0"/>
              <a:buChar char="•"/>
            </a:pPr>
            <a:r>
              <a:rPr lang="en-US" sz="8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During 2016, the CT rate will be 2016 for both regimes. From 2017 onwards, the applicable rate for taxpayers subject to Regime A will be 25%. The CT rate applicable to taxpayers subject to Regime B will be 25.5% during 2017 and 27% from 2018 onwards. </a:t>
            </a:r>
          </a:p>
          <a:p>
            <a:pPr marL="171450" lvl="0" indent="-171450" algn="just">
              <a:buFont typeface="Arial" charset="0"/>
              <a:buChar char="•"/>
            </a:pPr>
            <a:endParaRPr lang="en-US" sz="800" dirty="0" smtClean="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171450" lvl="0" indent="-171450" algn="just">
              <a:buFont typeface="Arial" charset="0"/>
              <a:buChar char="•"/>
            </a:pPr>
            <a:r>
              <a:rPr lang="en-US" sz="8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The applicable final tax will be: (1) Global Complementary Tax (“</a:t>
            </a:r>
            <a:r>
              <a:rPr lang="en-US" sz="800" u="sng" dirty="0" smtClean="0">
                <a:solidFill>
                  <a:prstClr val="black"/>
                </a:solidFill>
                <a:latin typeface="Verdana" panose="020B0604030504040204" pitchFamily="34" charset="0"/>
                <a:ea typeface="Verdana" panose="020B0604030504040204" pitchFamily="34" charset="0"/>
                <a:cs typeface="Verdana" panose="020B0604030504040204" pitchFamily="34" charset="0"/>
              </a:rPr>
              <a:t>GCT</a:t>
            </a:r>
            <a:r>
              <a:rPr lang="en-US" sz="8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 if the shareholder is a taxpayer domiciled or resident in Chile, or (2) Withholding Tax (“</a:t>
            </a:r>
            <a:r>
              <a:rPr lang="en-US" sz="800" u="sng" dirty="0" smtClean="0">
                <a:solidFill>
                  <a:prstClr val="black"/>
                </a:solidFill>
                <a:latin typeface="Verdana" panose="020B0604030504040204" pitchFamily="34" charset="0"/>
                <a:ea typeface="Verdana" panose="020B0604030504040204" pitchFamily="34" charset="0"/>
                <a:cs typeface="Verdana" panose="020B0604030504040204" pitchFamily="34" charset="0"/>
              </a:rPr>
              <a:t>WHT</a:t>
            </a:r>
            <a:r>
              <a:rPr lang="en-US" sz="8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 if the shareholder is a taxpayer NOT domiciled nor resident in Chile. The GCT is a progressive tax which maximum rate will be 35% from 2017 onwards. </a:t>
            </a:r>
          </a:p>
        </p:txBody>
      </p:sp>
      <p:cxnSp>
        <p:nvCxnSpPr>
          <p:cNvPr id="54" name="Straight Arrow Connector 53"/>
          <p:cNvCxnSpPr>
            <a:stCxn id="1026" idx="0"/>
            <a:endCxn id="6" idx="2"/>
          </p:cNvCxnSpPr>
          <p:nvPr/>
        </p:nvCxnSpPr>
        <p:spPr>
          <a:xfrm flipV="1">
            <a:off x="1967593" y="2708762"/>
            <a:ext cx="0" cy="127014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6" name="Straight Arrow Connector 55"/>
          <p:cNvCxnSpPr>
            <a:stCxn id="66" idx="0"/>
            <a:endCxn id="13" idx="2"/>
          </p:cNvCxnSpPr>
          <p:nvPr/>
        </p:nvCxnSpPr>
        <p:spPr>
          <a:xfrm flipV="1">
            <a:off x="6847847" y="2708762"/>
            <a:ext cx="0" cy="127014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1979464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937158776"/>
              </p:ext>
            </p:extLst>
          </p:nvPr>
        </p:nvGraphicFramePr>
        <p:xfrm>
          <a:off x="395536" y="1052736"/>
          <a:ext cx="2806700" cy="5256592"/>
        </p:xfrm>
        <a:graphic>
          <a:graphicData uri="http://schemas.openxmlformats.org/drawingml/2006/table">
            <a:tbl>
              <a:tblPr>
                <a:tableStyleId>{073A0DAA-6AF3-43AB-8588-CEC1D06C72B9}</a:tableStyleId>
              </a:tblPr>
              <a:tblGrid>
                <a:gridCol w="2416175"/>
                <a:gridCol w="390525"/>
              </a:tblGrid>
              <a:tr h="329510">
                <a:tc gridSpan="2">
                  <a:txBody>
                    <a:bodyPr/>
                    <a:lstStyle/>
                    <a:p>
                      <a:pPr marL="0" indent="0" algn="ctr">
                        <a:spcAft>
                          <a:spcPts val="0"/>
                        </a:spcAft>
                      </a:pPr>
                      <a:r>
                        <a:rPr lang="en-GB" sz="900" b="1" u="sng" dirty="0" smtClean="0">
                          <a:solidFill>
                            <a:schemeClr val="tx1"/>
                          </a:solidFill>
                          <a:latin typeface="Verdana" pitchFamily="34" charset="0"/>
                          <a:ea typeface="Verdana" pitchFamily="34" charset="0"/>
                          <a:cs typeface="Verdana" pitchFamily="34" charset="0"/>
                        </a:rPr>
                        <a:t>Shareholder</a:t>
                      </a:r>
                      <a:r>
                        <a:rPr lang="en-GB" sz="900" b="1" u="sng" baseline="0" dirty="0" smtClean="0">
                          <a:solidFill>
                            <a:schemeClr val="tx1"/>
                          </a:solidFill>
                          <a:latin typeface="Verdana" pitchFamily="34" charset="0"/>
                          <a:ea typeface="Verdana" pitchFamily="34" charset="0"/>
                          <a:cs typeface="Verdana" pitchFamily="34" charset="0"/>
                        </a:rPr>
                        <a:t> Resident in a Non-Tax Treaty Jurisdiction</a:t>
                      </a:r>
                      <a:endParaRPr lang="es-CL" sz="900" b="1" dirty="0">
                        <a:solidFill>
                          <a:schemeClr val="tx1"/>
                        </a:solidFill>
                        <a:latin typeface="Verdana" pitchFamily="34" charset="0"/>
                        <a:ea typeface="Verdana" pitchFamily="34" charset="0"/>
                        <a:cs typeface="Verdana" pitchFamily="34" charset="0"/>
                      </a:endParaRPr>
                    </a:p>
                  </a:txBody>
                  <a:tcPr marL="44450" marR="44450" marT="0" marB="0" anchor="ctr">
                    <a:lnL w="12700" cmpd="sng">
                      <a:noFill/>
                    </a:lnL>
                    <a:lnR w="381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3">
                        <a:lumMod val="60000"/>
                        <a:lumOff val="40000"/>
                      </a:schemeClr>
                    </a:solidFill>
                  </a:tcPr>
                </a:tc>
                <a:tc hMerge="1">
                  <a:txBody>
                    <a:bodyPr/>
                    <a:lstStyle/>
                    <a:p>
                      <a:endParaRPr lang="es-CL"/>
                    </a:p>
                  </a:txBody>
                  <a:tcPr/>
                </a:tc>
              </a:tr>
              <a:tr h="195118">
                <a:tc gridSpan="2">
                  <a:txBody>
                    <a:bodyPr/>
                    <a:lstStyle/>
                    <a:p>
                      <a:pPr indent="-6985" algn="ctr">
                        <a:spcAft>
                          <a:spcPts val="0"/>
                        </a:spcAft>
                      </a:pPr>
                      <a:r>
                        <a:rPr lang="en-GB" sz="900" dirty="0" smtClean="0">
                          <a:latin typeface="Verdana" pitchFamily="34" charset="0"/>
                          <a:ea typeface="Verdana" pitchFamily="34" charset="0"/>
                          <a:cs typeface="Verdana" pitchFamily="34" charset="0"/>
                        </a:rPr>
                        <a:t>Operating Company</a:t>
                      </a:r>
                      <a:endParaRPr lang="es-CL" sz="900" b="1" dirty="0">
                        <a:solidFill>
                          <a:schemeClr val="bg1"/>
                        </a:solidFill>
                        <a:latin typeface="Verdana" pitchFamily="34" charset="0"/>
                        <a:ea typeface="Verdana" pitchFamily="34" charset="0"/>
                        <a:cs typeface="Verdana" pitchFamily="34" charset="0"/>
                      </a:endParaRPr>
                    </a:p>
                  </a:txBody>
                  <a:tcPr marL="44450" marR="44450" marT="0" marB="0" anchor="ctr">
                    <a:lnL w="12700" cmpd="sng">
                      <a:noFill/>
                    </a:lnL>
                    <a:lnR w="381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3">
                        <a:lumMod val="60000"/>
                        <a:lumOff val="40000"/>
                      </a:schemeClr>
                    </a:solidFill>
                  </a:tcPr>
                </a:tc>
                <a:tc hMerge="1">
                  <a:txBody>
                    <a:bodyPr/>
                    <a:lstStyle/>
                    <a:p>
                      <a:endParaRPr lang="es-CL"/>
                    </a:p>
                  </a:txBody>
                  <a:tcPr/>
                </a:tc>
              </a:tr>
              <a:tr h="390230">
                <a:tc>
                  <a:txBody>
                    <a:bodyPr/>
                    <a:lstStyle/>
                    <a:p>
                      <a:pPr indent="-6985" algn="just">
                        <a:spcAft>
                          <a:spcPts val="0"/>
                        </a:spcAft>
                      </a:pPr>
                      <a:r>
                        <a:rPr lang="en-GB" sz="900" dirty="0" smtClean="0">
                          <a:latin typeface="Verdana" pitchFamily="34" charset="0"/>
                          <a:ea typeface="Verdana" pitchFamily="34" charset="0"/>
                          <a:cs typeface="Verdana" pitchFamily="34" charset="0"/>
                        </a:rPr>
                        <a:t>Net Taxable Income</a:t>
                      </a:r>
                      <a:endParaRPr lang="es-CL" sz="900" dirty="0">
                        <a:latin typeface="Verdana" pitchFamily="34" charset="0"/>
                        <a:ea typeface="Verdana" pitchFamily="34" charset="0"/>
                        <a:cs typeface="Verdana" pitchFamily="34" charset="0"/>
                      </a:endParaRPr>
                    </a:p>
                  </a:txBody>
                  <a:tcPr marL="44450" marR="44450" marT="0" marB="0" anchor="ctr">
                    <a:lnR w="12700" cmpd="sng">
                      <a:noFill/>
                    </a:lnR>
                    <a:lnT w="12700" cmpd="sng">
                      <a:noFill/>
                    </a:lnT>
                    <a:solidFill>
                      <a:schemeClr val="accent3">
                        <a:lumMod val="20000"/>
                        <a:lumOff val="80000"/>
                      </a:schemeClr>
                    </a:solidFill>
                  </a:tcPr>
                </a:tc>
                <a:tc>
                  <a:txBody>
                    <a:bodyPr/>
                    <a:lstStyle/>
                    <a:p>
                      <a:pPr indent="-6985" algn="ctr">
                        <a:spcAft>
                          <a:spcPts val="0"/>
                        </a:spcAft>
                      </a:pPr>
                      <a:r>
                        <a:rPr lang="en-GB" sz="900" dirty="0">
                          <a:latin typeface="Verdana" pitchFamily="34" charset="0"/>
                          <a:ea typeface="Verdana" pitchFamily="34" charset="0"/>
                          <a:cs typeface="Verdana" pitchFamily="34" charset="0"/>
                        </a:rPr>
                        <a:t>100</a:t>
                      </a:r>
                      <a:endParaRPr lang="es-CL" sz="900" dirty="0">
                        <a:latin typeface="Verdana" pitchFamily="34" charset="0"/>
                        <a:ea typeface="Verdana" pitchFamily="34" charset="0"/>
                        <a:cs typeface="Verdana" pitchFamily="34" charset="0"/>
                      </a:endParaRPr>
                    </a:p>
                  </a:txBody>
                  <a:tcPr marL="44450" marR="44450" marT="0" marB="0" anchor="ctr">
                    <a:lnL w="12700" cmpd="sng">
                      <a:noFill/>
                    </a:lnL>
                    <a:lnR w="381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3">
                        <a:lumMod val="40000"/>
                        <a:lumOff val="60000"/>
                      </a:schemeClr>
                    </a:solidFill>
                  </a:tcPr>
                </a:tc>
              </a:tr>
              <a:tr h="317252">
                <a:tc>
                  <a:txBody>
                    <a:bodyPr/>
                    <a:lstStyle/>
                    <a:p>
                      <a:pPr indent="-6985" algn="just">
                        <a:spcAft>
                          <a:spcPts val="0"/>
                        </a:spcAft>
                      </a:pPr>
                      <a:r>
                        <a:rPr lang="en-GB" sz="900" dirty="0" smtClean="0">
                          <a:latin typeface="Verdana" pitchFamily="34" charset="0"/>
                          <a:ea typeface="Verdana" pitchFamily="34" charset="0"/>
                          <a:cs typeface="Verdana" pitchFamily="34" charset="0"/>
                        </a:rPr>
                        <a:t>Corporate Tax (27%)*</a:t>
                      </a:r>
                      <a:endParaRPr lang="es-CL" sz="900" dirty="0">
                        <a:latin typeface="Verdana" pitchFamily="34" charset="0"/>
                        <a:ea typeface="Verdana" pitchFamily="34" charset="0"/>
                        <a:cs typeface="Verdana" pitchFamily="34" charset="0"/>
                      </a:endParaRPr>
                    </a:p>
                  </a:txBody>
                  <a:tcPr marL="44450" marR="44450" marT="0" marB="0" anchor="ctr">
                    <a:lnR w="12700" cmpd="sng">
                      <a:noFill/>
                    </a:lnR>
                    <a:solidFill>
                      <a:schemeClr val="accent3">
                        <a:lumMod val="20000"/>
                        <a:lumOff val="80000"/>
                      </a:schemeClr>
                    </a:solidFill>
                  </a:tcPr>
                </a:tc>
                <a:tc>
                  <a:txBody>
                    <a:bodyPr/>
                    <a:lstStyle/>
                    <a:p>
                      <a:pPr indent="-6985" algn="ctr">
                        <a:spcAft>
                          <a:spcPts val="0"/>
                        </a:spcAft>
                      </a:pPr>
                      <a:r>
                        <a:rPr lang="en-GB" sz="900" dirty="0">
                          <a:latin typeface="Verdana" pitchFamily="34" charset="0"/>
                          <a:ea typeface="Verdana" pitchFamily="34" charset="0"/>
                          <a:cs typeface="Verdana" pitchFamily="34" charset="0"/>
                        </a:rPr>
                        <a:t>27</a:t>
                      </a:r>
                      <a:endParaRPr lang="es-CL" sz="900" dirty="0">
                        <a:latin typeface="Verdana" pitchFamily="34" charset="0"/>
                        <a:ea typeface="Verdana" pitchFamily="34" charset="0"/>
                        <a:cs typeface="Verdana" pitchFamily="34" charset="0"/>
                      </a:endParaRPr>
                    </a:p>
                  </a:txBody>
                  <a:tcPr marL="44450" marR="44450" marT="0" marB="0" anchor="ctr">
                    <a:lnL w="12700" cmpd="sng">
                      <a:noFill/>
                    </a:lnL>
                    <a:lnR w="381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3">
                        <a:lumMod val="40000"/>
                        <a:lumOff val="60000"/>
                      </a:schemeClr>
                    </a:solidFill>
                  </a:tcPr>
                </a:tc>
              </a:tr>
              <a:tr h="195118">
                <a:tc>
                  <a:txBody>
                    <a:bodyPr/>
                    <a:lstStyle/>
                    <a:p>
                      <a:pPr indent="-6985" algn="just">
                        <a:spcAft>
                          <a:spcPts val="0"/>
                        </a:spcAft>
                      </a:pPr>
                      <a:r>
                        <a:rPr lang="en-GB" sz="900" dirty="0" smtClean="0">
                          <a:latin typeface="Verdana" pitchFamily="34" charset="0"/>
                          <a:ea typeface="Verdana" pitchFamily="34" charset="0"/>
                          <a:cs typeface="Verdana" pitchFamily="34" charset="0"/>
                        </a:rPr>
                        <a:t>Remaining</a:t>
                      </a:r>
                      <a:endParaRPr lang="es-CL" sz="900" dirty="0">
                        <a:latin typeface="Verdana" pitchFamily="34" charset="0"/>
                        <a:ea typeface="Verdana" pitchFamily="34" charset="0"/>
                        <a:cs typeface="Verdana" pitchFamily="34" charset="0"/>
                      </a:endParaRPr>
                    </a:p>
                  </a:txBody>
                  <a:tcPr marL="44450" marR="44450" marT="0" marB="0" anchor="ctr">
                    <a:lnR w="12700" cmpd="sng">
                      <a:noFill/>
                    </a:lnR>
                    <a:solidFill>
                      <a:schemeClr val="accent3">
                        <a:lumMod val="20000"/>
                        <a:lumOff val="80000"/>
                      </a:schemeClr>
                    </a:solidFill>
                  </a:tcPr>
                </a:tc>
                <a:tc>
                  <a:txBody>
                    <a:bodyPr/>
                    <a:lstStyle/>
                    <a:p>
                      <a:pPr indent="-6985" algn="ctr">
                        <a:spcAft>
                          <a:spcPts val="0"/>
                        </a:spcAft>
                      </a:pPr>
                      <a:r>
                        <a:rPr lang="en-GB" sz="900" dirty="0">
                          <a:latin typeface="Verdana" pitchFamily="34" charset="0"/>
                          <a:ea typeface="Verdana" pitchFamily="34" charset="0"/>
                          <a:cs typeface="Verdana" pitchFamily="34" charset="0"/>
                        </a:rPr>
                        <a:t>73</a:t>
                      </a:r>
                      <a:endParaRPr lang="es-CL" sz="900" dirty="0">
                        <a:latin typeface="Verdana" pitchFamily="34" charset="0"/>
                        <a:ea typeface="Verdana" pitchFamily="34" charset="0"/>
                        <a:cs typeface="Verdana" pitchFamily="34" charset="0"/>
                      </a:endParaRPr>
                    </a:p>
                  </a:txBody>
                  <a:tcPr marL="44450" marR="44450" marT="0" marB="0" anchor="ctr">
                    <a:lnL w="12700" cmpd="sng">
                      <a:noFill/>
                    </a:lnL>
                    <a:lnR w="381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3">
                        <a:lumMod val="40000"/>
                        <a:lumOff val="60000"/>
                      </a:schemeClr>
                    </a:solidFill>
                  </a:tcPr>
                </a:tc>
              </a:tr>
              <a:tr h="195118">
                <a:tc>
                  <a:txBody>
                    <a:bodyPr/>
                    <a:lstStyle/>
                    <a:p>
                      <a:pPr indent="-6985" algn="just">
                        <a:spcAft>
                          <a:spcPts val="0"/>
                        </a:spcAft>
                      </a:pPr>
                      <a:r>
                        <a:rPr lang="en-GB" sz="900" dirty="0" smtClean="0">
                          <a:latin typeface="Verdana" pitchFamily="34" charset="0"/>
                          <a:ea typeface="Verdana" pitchFamily="34" charset="0"/>
                          <a:cs typeface="Verdana" pitchFamily="34" charset="0"/>
                        </a:rPr>
                        <a:t>Profits for Distribution</a:t>
                      </a:r>
                      <a:endParaRPr lang="es-CL" sz="900" dirty="0">
                        <a:latin typeface="Verdana" pitchFamily="34" charset="0"/>
                        <a:ea typeface="Verdana" pitchFamily="34" charset="0"/>
                        <a:cs typeface="Verdana" pitchFamily="34" charset="0"/>
                      </a:endParaRPr>
                    </a:p>
                  </a:txBody>
                  <a:tcPr marL="44450" marR="44450" marT="0" marB="0" anchor="ctr">
                    <a:lnR w="12700" cmpd="sng">
                      <a:noFill/>
                    </a:lnR>
                    <a:lnB w="12700" cmpd="sng">
                      <a:noFill/>
                    </a:lnB>
                    <a:solidFill>
                      <a:schemeClr val="accent3">
                        <a:lumMod val="20000"/>
                        <a:lumOff val="80000"/>
                      </a:schemeClr>
                    </a:solidFill>
                  </a:tcPr>
                </a:tc>
                <a:tc>
                  <a:txBody>
                    <a:bodyPr/>
                    <a:lstStyle/>
                    <a:p>
                      <a:pPr indent="-6985" algn="ctr">
                        <a:spcAft>
                          <a:spcPts val="0"/>
                        </a:spcAft>
                      </a:pPr>
                      <a:r>
                        <a:rPr lang="en-GB" sz="900" dirty="0">
                          <a:latin typeface="Verdana" pitchFamily="34" charset="0"/>
                          <a:ea typeface="Verdana" pitchFamily="34" charset="0"/>
                          <a:cs typeface="Verdana" pitchFamily="34" charset="0"/>
                        </a:rPr>
                        <a:t>73</a:t>
                      </a:r>
                      <a:endParaRPr lang="es-CL" sz="900" dirty="0">
                        <a:latin typeface="Verdana" pitchFamily="34" charset="0"/>
                        <a:ea typeface="Verdana" pitchFamily="34" charset="0"/>
                        <a:cs typeface="Verdana" pitchFamily="34" charset="0"/>
                      </a:endParaRPr>
                    </a:p>
                  </a:txBody>
                  <a:tcPr marL="44450" marR="44450" marT="0" marB="0" anchor="ctr">
                    <a:lnL w="12700" cmpd="sng">
                      <a:noFill/>
                    </a:lnL>
                    <a:lnR w="381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3">
                        <a:lumMod val="40000"/>
                        <a:lumOff val="60000"/>
                      </a:schemeClr>
                    </a:solidFill>
                  </a:tcPr>
                </a:tc>
              </a:tr>
              <a:tr h="195118">
                <a:tc gridSpan="2">
                  <a:txBody>
                    <a:bodyPr/>
                    <a:lstStyle/>
                    <a:p>
                      <a:pPr indent="-6985" algn="ctr">
                        <a:spcAft>
                          <a:spcPts val="0"/>
                        </a:spcAft>
                      </a:pPr>
                      <a:r>
                        <a:rPr lang="en-GB" sz="900" dirty="0" smtClean="0">
                          <a:latin typeface="Verdana" pitchFamily="34" charset="0"/>
                          <a:ea typeface="Verdana" pitchFamily="34" charset="0"/>
                          <a:cs typeface="Verdana" pitchFamily="34" charset="0"/>
                        </a:rPr>
                        <a:t>Holding</a:t>
                      </a:r>
                      <a:endParaRPr lang="es-CL" sz="900" b="1" dirty="0">
                        <a:solidFill>
                          <a:schemeClr val="bg1"/>
                        </a:solidFill>
                        <a:latin typeface="Verdana" pitchFamily="34" charset="0"/>
                        <a:ea typeface="Verdana" pitchFamily="34" charset="0"/>
                        <a:cs typeface="Verdana" pitchFamily="34" charset="0"/>
                      </a:endParaRPr>
                    </a:p>
                  </a:txBody>
                  <a:tcPr marL="44450" marR="44450" marT="0" marB="0" anchor="ctr">
                    <a:lnL w="12700" cmpd="sng">
                      <a:noFill/>
                    </a:lnL>
                    <a:lnR w="381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3">
                        <a:lumMod val="60000"/>
                        <a:lumOff val="40000"/>
                      </a:schemeClr>
                    </a:solidFill>
                  </a:tcPr>
                </a:tc>
                <a:tc hMerge="1">
                  <a:txBody>
                    <a:bodyPr/>
                    <a:lstStyle/>
                    <a:p>
                      <a:endParaRPr lang="es-CL"/>
                    </a:p>
                  </a:txBody>
                  <a:tcPr/>
                </a:tc>
              </a:tr>
              <a:tr h="195118">
                <a:tc>
                  <a:txBody>
                    <a:bodyPr/>
                    <a:lstStyle/>
                    <a:p>
                      <a:pPr indent="-6985" algn="just">
                        <a:spcAft>
                          <a:spcPts val="0"/>
                        </a:spcAft>
                      </a:pPr>
                      <a:r>
                        <a:rPr lang="en-GB" sz="900" dirty="0" smtClean="0">
                          <a:latin typeface="Verdana" pitchFamily="34" charset="0"/>
                          <a:ea typeface="Verdana" pitchFamily="34" charset="0"/>
                          <a:cs typeface="Verdana" pitchFamily="34" charset="0"/>
                        </a:rPr>
                        <a:t>Received Dividends</a:t>
                      </a:r>
                      <a:endParaRPr lang="es-CL" sz="900" dirty="0">
                        <a:latin typeface="Verdana" pitchFamily="34" charset="0"/>
                        <a:ea typeface="Verdana" pitchFamily="34" charset="0"/>
                        <a:cs typeface="Verdana" pitchFamily="34" charset="0"/>
                      </a:endParaRPr>
                    </a:p>
                  </a:txBody>
                  <a:tcPr marL="44450" marR="44450" marT="0" marB="0" anchor="ctr">
                    <a:lnR w="12700" cmpd="sng">
                      <a:noFill/>
                    </a:lnR>
                    <a:lnT w="12700" cmpd="sng">
                      <a:noFill/>
                    </a:lnT>
                    <a:solidFill>
                      <a:schemeClr val="accent3">
                        <a:lumMod val="20000"/>
                        <a:lumOff val="80000"/>
                      </a:schemeClr>
                    </a:solidFill>
                  </a:tcPr>
                </a:tc>
                <a:tc>
                  <a:txBody>
                    <a:bodyPr/>
                    <a:lstStyle/>
                    <a:p>
                      <a:pPr indent="-6985" algn="ctr">
                        <a:spcAft>
                          <a:spcPts val="0"/>
                        </a:spcAft>
                      </a:pPr>
                      <a:r>
                        <a:rPr lang="en-GB" sz="900" dirty="0">
                          <a:latin typeface="Verdana" pitchFamily="34" charset="0"/>
                          <a:ea typeface="Verdana" pitchFamily="34" charset="0"/>
                          <a:cs typeface="Verdana" pitchFamily="34" charset="0"/>
                        </a:rPr>
                        <a:t>73</a:t>
                      </a:r>
                      <a:endParaRPr lang="es-CL" sz="900" dirty="0">
                        <a:latin typeface="Verdana" pitchFamily="34" charset="0"/>
                        <a:ea typeface="Verdana" pitchFamily="34" charset="0"/>
                        <a:cs typeface="Verdana" pitchFamily="34" charset="0"/>
                      </a:endParaRPr>
                    </a:p>
                  </a:txBody>
                  <a:tcPr marL="44450" marR="44450" marT="0" marB="0" anchor="ctr">
                    <a:lnL w="12700" cmpd="sng">
                      <a:noFill/>
                    </a:lnL>
                    <a:lnR w="381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3">
                        <a:lumMod val="40000"/>
                        <a:lumOff val="60000"/>
                      </a:schemeClr>
                    </a:solidFill>
                  </a:tcPr>
                </a:tc>
              </a:tr>
              <a:tr h="195118">
                <a:tc>
                  <a:txBody>
                    <a:bodyPr/>
                    <a:lstStyle/>
                    <a:p>
                      <a:pPr indent="-6985" algn="just">
                        <a:spcAft>
                          <a:spcPts val="0"/>
                        </a:spcAft>
                      </a:pPr>
                      <a:r>
                        <a:rPr lang="en-GB" sz="900" dirty="0" smtClean="0">
                          <a:latin typeface="Verdana" pitchFamily="34" charset="0"/>
                          <a:ea typeface="Verdana" pitchFamily="34" charset="0"/>
                          <a:cs typeface="Verdana" pitchFamily="34" charset="0"/>
                        </a:rPr>
                        <a:t>Taxables</a:t>
                      </a:r>
                      <a:endParaRPr lang="es-CL" sz="900" dirty="0">
                        <a:latin typeface="Verdana" pitchFamily="34" charset="0"/>
                        <a:ea typeface="Verdana" pitchFamily="34" charset="0"/>
                        <a:cs typeface="Verdana" pitchFamily="34" charset="0"/>
                      </a:endParaRPr>
                    </a:p>
                  </a:txBody>
                  <a:tcPr marL="44450" marR="44450" marT="0" marB="0" anchor="ctr">
                    <a:lnR w="12700" cmpd="sng">
                      <a:noFill/>
                    </a:lnR>
                    <a:solidFill>
                      <a:schemeClr val="accent3">
                        <a:lumMod val="20000"/>
                        <a:lumOff val="80000"/>
                      </a:schemeClr>
                    </a:solidFill>
                  </a:tcPr>
                </a:tc>
                <a:tc>
                  <a:txBody>
                    <a:bodyPr/>
                    <a:lstStyle/>
                    <a:p>
                      <a:pPr indent="-6985" algn="ctr">
                        <a:spcAft>
                          <a:spcPts val="0"/>
                        </a:spcAft>
                      </a:pPr>
                      <a:r>
                        <a:rPr lang="en-GB" sz="900" dirty="0">
                          <a:latin typeface="Verdana" pitchFamily="34" charset="0"/>
                          <a:ea typeface="Verdana" pitchFamily="34" charset="0"/>
                          <a:cs typeface="Verdana" pitchFamily="34" charset="0"/>
                        </a:rPr>
                        <a:t>0</a:t>
                      </a:r>
                      <a:endParaRPr lang="es-CL" sz="900" dirty="0">
                        <a:latin typeface="Verdana" pitchFamily="34" charset="0"/>
                        <a:ea typeface="Verdana" pitchFamily="34" charset="0"/>
                        <a:cs typeface="Verdana" pitchFamily="34" charset="0"/>
                      </a:endParaRPr>
                    </a:p>
                  </a:txBody>
                  <a:tcPr marL="44450" marR="44450" marT="0" marB="0" anchor="ctr">
                    <a:lnL w="12700" cmpd="sng">
                      <a:noFill/>
                    </a:lnL>
                    <a:lnR w="381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3">
                        <a:lumMod val="40000"/>
                        <a:lumOff val="60000"/>
                      </a:schemeClr>
                    </a:solidFill>
                  </a:tcPr>
                </a:tc>
              </a:tr>
              <a:tr h="317252">
                <a:tc>
                  <a:txBody>
                    <a:bodyPr/>
                    <a:lstStyle/>
                    <a:p>
                      <a:pPr indent="-6985" algn="just">
                        <a:spcAft>
                          <a:spcPts val="0"/>
                        </a:spcAft>
                      </a:pPr>
                      <a:r>
                        <a:rPr lang="en-GB" sz="900" dirty="0" smtClean="0">
                          <a:latin typeface="Verdana" pitchFamily="34" charset="0"/>
                          <a:ea typeface="Verdana" pitchFamily="34" charset="0"/>
                          <a:cs typeface="Verdana" pitchFamily="34" charset="0"/>
                        </a:rPr>
                        <a:t>Corporate Tax (27</a:t>
                      </a:r>
                      <a:r>
                        <a:rPr lang="en-GB" sz="900" dirty="0">
                          <a:latin typeface="Verdana" pitchFamily="34" charset="0"/>
                          <a:ea typeface="Verdana" pitchFamily="34" charset="0"/>
                          <a:cs typeface="Verdana" pitchFamily="34" charset="0"/>
                        </a:rPr>
                        <a:t>%)</a:t>
                      </a:r>
                      <a:endParaRPr lang="es-CL" sz="900" dirty="0">
                        <a:latin typeface="Verdana" pitchFamily="34" charset="0"/>
                        <a:ea typeface="Verdana" pitchFamily="34" charset="0"/>
                        <a:cs typeface="Verdana" pitchFamily="34" charset="0"/>
                      </a:endParaRPr>
                    </a:p>
                  </a:txBody>
                  <a:tcPr marL="44450" marR="44450" marT="0" marB="0" anchor="ctr">
                    <a:lnR w="12700" cmpd="sng">
                      <a:noFill/>
                    </a:lnR>
                    <a:solidFill>
                      <a:schemeClr val="accent3">
                        <a:lumMod val="20000"/>
                        <a:lumOff val="80000"/>
                      </a:schemeClr>
                    </a:solidFill>
                  </a:tcPr>
                </a:tc>
                <a:tc>
                  <a:txBody>
                    <a:bodyPr/>
                    <a:lstStyle/>
                    <a:p>
                      <a:pPr indent="-6985" algn="ctr">
                        <a:spcAft>
                          <a:spcPts val="0"/>
                        </a:spcAft>
                      </a:pPr>
                      <a:r>
                        <a:rPr lang="en-GB" sz="900" dirty="0">
                          <a:latin typeface="Verdana" pitchFamily="34" charset="0"/>
                          <a:ea typeface="Verdana" pitchFamily="34" charset="0"/>
                          <a:cs typeface="Verdana" pitchFamily="34" charset="0"/>
                        </a:rPr>
                        <a:t>0</a:t>
                      </a:r>
                      <a:endParaRPr lang="es-CL" sz="900" dirty="0">
                        <a:latin typeface="Verdana" pitchFamily="34" charset="0"/>
                        <a:ea typeface="Verdana" pitchFamily="34" charset="0"/>
                        <a:cs typeface="Verdana" pitchFamily="34" charset="0"/>
                      </a:endParaRPr>
                    </a:p>
                  </a:txBody>
                  <a:tcPr marL="44450" marR="44450" marT="0" marB="0" anchor="ctr">
                    <a:lnL w="12700" cmpd="sng">
                      <a:noFill/>
                    </a:lnL>
                    <a:lnR w="381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3">
                        <a:lumMod val="40000"/>
                        <a:lumOff val="60000"/>
                      </a:schemeClr>
                    </a:solidFill>
                  </a:tcPr>
                </a:tc>
              </a:tr>
              <a:tr h="195118">
                <a:tc>
                  <a:txBody>
                    <a:bodyPr/>
                    <a:lstStyle/>
                    <a:p>
                      <a:pPr indent="-6985" algn="just">
                        <a:spcAft>
                          <a:spcPts val="0"/>
                        </a:spcAft>
                      </a:pPr>
                      <a:r>
                        <a:rPr lang="en-GB" sz="900" dirty="0" smtClean="0">
                          <a:latin typeface="Verdana" pitchFamily="34" charset="0"/>
                          <a:ea typeface="Verdana" pitchFamily="34" charset="0"/>
                          <a:cs typeface="Verdana" pitchFamily="34" charset="0"/>
                        </a:rPr>
                        <a:t>Credit (27</a:t>
                      </a:r>
                      <a:r>
                        <a:rPr lang="en-GB" sz="900" dirty="0">
                          <a:latin typeface="Verdana" pitchFamily="34" charset="0"/>
                          <a:ea typeface="Verdana" pitchFamily="34" charset="0"/>
                          <a:cs typeface="Verdana" pitchFamily="34" charset="0"/>
                        </a:rPr>
                        <a:t>%)</a:t>
                      </a:r>
                      <a:endParaRPr lang="es-CL" sz="900" dirty="0">
                        <a:latin typeface="Verdana" pitchFamily="34" charset="0"/>
                        <a:ea typeface="Verdana" pitchFamily="34" charset="0"/>
                        <a:cs typeface="Verdana" pitchFamily="34" charset="0"/>
                      </a:endParaRPr>
                    </a:p>
                  </a:txBody>
                  <a:tcPr marL="44450" marR="44450" marT="0" marB="0" anchor="ctr">
                    <a:lnR w="12700" cmpd="sng">
                      <a:noFill/>
                    </a:lnR>
                    <a:solidFill>
                      <a:schemeClr val="accent3">
                        <a:lumMod val="20000"/>
                        <a:lumOff val="80000"/>
                      </a:schemeClr>
                    </a:solidFill>
                  </a:tcPr>
                </a:tc>
                <a:tc>
                  <a:txBody>
                    <a:bodyPr/>
                    <a:lstStyle/>
                    <a:p>
                      <a:pPr indent="-6985" algn="ctr">
                        <a:spcAft>
                          <a:spcPts val="0"/>
                        </a:spcAft>
                      </a:pPr>
                      <a:r>
                        <a:rPr lang="en-GB" sz="900" dirty="0">
                          <a:latin typeface="Verdana" pitchFamily="34" charset="0"/>
                          <a:ea typeface="Verdana" pitchFamily="34" charset="0"/>
                          <a:cs typeface="Verdana" pitchFamily="34" charset="0"/>
                        </a:rPr>
                        <a:t>27</a:t>
                      </a:r>
                      <a:endParaRPr lang="es-CL" sz="900" dirty="0">
                        <a:latin typeface="Verdana" pitchFamily="34" charset="0"/>
                        <a:ea typeface="Verdana" pitchFamily="34" charset="0"/>
                        <a:cs typeface="Verdana" pitchFamily="34" charset="0"/>
                      </a:endParaRPr>
                    </a:p>
                  </a:txBody>
                  <a:tcPr marL="44450" marR="44450" marT="0" marB="0" anchor="ctr">
                    <a:lnL w="12700" cmpd="sng">
                      <a:noFill/>
                    </a:lnL>
                    <a:lnR w="381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3">
                        <a:lumMod val="40000"/>
                        <a:lumOff val="60000"/>
                      </a:schemeClr>
                    </a:solidFill>
                  </a:tcPr>
                </a:tc>
              </a:tr>
              <a:tr h="195118">
                <a:tc>
                  <a:txBody>
                    <a:bodyPr/>
                    <a:lstStyle/>
                    <a:p>
                      <a:pPr indent="-6985" algn="just">
                        <a:spcAft>
                          <a:spcPts val="0"/>
                        </a:spcAft>
                      </a:pPr>
                      <a:r>
                        <a:rPr lang="es-CL" sz="900" dirty="0" smtClean="0">
                          <a:latin typeface="Verdana" pitchFamily="34" charset="0"/>
                          <a:ea typeface="Verdana" pitchFamily="34" charset="0"/>
                          <a:cs typeface="Verdana" pitchFamily="34" charset="0"/>
                        </a:rPr>
                        <a:t>Tax Due</a:t>
                      </a:r>
                      <a:endParaRPr lang="es-CL" sz="900" dirty="0">
                        <a:latin typeface="Verdana" pitchFamily="34" charset="0"/>
                        <a:ea typeface="Verdana" pitchFamily="34" charset="0"/>
                        <a:cs typeface="Verdana" pitchFamily="34" charset="0"/>
                      </a:endParaRPr>
                    </a:p>
                  </a:txBody>
                  <a:tcPr marL="44450" marR="44450" marT="0" marB="0" anchor="ctr">
                    <a:lnR w="12700" cmpd="sng">
                      <a:noFill/>
                    </a:lnR>
                    <a:solidFill>
                      <a:schemeClr val="accent3">
                        <a:lumMod val="20000"/>
                        <a:lumOff val="80000"/>
                      </a:schemeClr>
                    </a:solidFill>
                  </a:tcPr>
                </a:tc>
                <a:tc>
                  <a:txBody>
                    <a:bodyPr/>
                    <a:lstStyle/>
                    <a:p>
                      <a:pPr indent="-6985" algn="ctr">
                        <a:spcAft>
                          <a:spcPts val="0"/>
                        </a:spcAft>
                      </a:pPr>
                      <a:r>
                        <a:rPr lang="en-GB" sz="900" dirty="0">
                          <a:latin typeface="Verdana" pitchFamily="34" charset="0"/>
                          <a:ea typeface="Verdana" pitchFamily="34" charset="0"/>
                          <a:cs typeface="Verdana" pitchFamily="34" charset="0"/>
                        </a:rPr>
                        <a:t>0</a:t>
                      </a:r>
                      <a:endParaRPr lang="es-CL" sz="900" dirty="0">
                        <a:latin typeface="Verdana" pitchFamily="34" charset="0"/>
                        <a:ea typeface="Verdana" pitchFamily="34" charset="0"/>
                        <a:cs typeface="Verdana" pitchFamily="34" charset="0"/>
                      </a:endParaRPr>
                    </a:p>
                  </a:txBody>
                  <a:tcPr marL="44450" marR="44450" marT="0" marB="0" anchor="ctr">
                    <a:lnL w="12700" cmpd="sng">
                      <a:noFill/>
                    </a:lnL>
                    <a:lnR w="381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3">
                        <a:lumMod val="40000"/>
                        <a:lumOff val="60000"/>
                      </a:schemeClr>
                    </a:solidFill>
                  </a:tcPr>
                </a:tc>
              </a:tr>
              <a:tr h="195118">
                <a:tc>
                  <a:txBody>
                    <a:bodyPr/>
                    <a:lstStyle/>
                    <a:p>
                      <a:pPr indent="-6985" algn="just">
                        <a:spcAft>
                          <a:spcPts val="0"/>
                        </a:spcAft>
                      </a:pPr>
                      <a:r>
                        <a:rPr lang="en-GB" sz="900" dirty="0" smtClean="0">
                          <a:latin typeface="Verdana" pitchFamily="34" charset="0"/>
                          <a:ea typeface="Verdana" pitchFamily="34" charset="0"/>
                          <a:cs typeface="Verdana" pitchFamily="34" charset="0"/>
                        </a:rPr>
                        <a:t>Remaining</a:t>
                      </a:r>
                      <a:endParaRPr lang="es-CL" sz="900" dirty="0">
                        <a:latin typeface="Verdana" pitchFamily="34" charset="0"/>
                        <a:ea typeface="Verdana" pitchFamily="34" charset="0"/>
                        <a:cs typeface="Verdana" pitchFamily="34" charset="0"/>
                      </a:endParaRPr>
                    </a:p>
                  </a:txBody>
                  <a:tcPr marL="44450" marR="44450" marT="0" marB="0" anchor="ctr">
                    <a:lnR w="12700" cmpd="sng">
                      <a:noFill/>
                    </a:lnR>
                    <a:solidFill>
                      <a:schemeClr val="accent3">
                        <a:lumMod val="20000"/>
                        <a:lumOff val="80000"/>
                      </a:schemeClr>
                    </a:solidFill>
                  </a:tcPr>
                </a:tc>
                <a:tc>
                  <a:txBody>
                    <a:bodyPr/>
                    <a:lstStyle/>
                    <a:p>
                      <a:pPr indent="-6985" algn="ctr">
                        <a:spcAft>
                          <a:spcPts val="0"/>
                        </a:spcAft>
                      </a:pPr>
                      <a:r>
                        <a:rPr lang="en-GB" sz="900" dirty="0">
                          <a:latin typeface="Verdana" pitchFamily="34" charset="0"/>
                          <a:ea typeface="Verdana" pitchFamily="34" charset="0"/>
                          <a:cs typeface="Verdana" pitchFamily="34" charset="0"/>
                        </a:rPr>
                        <a:t>73</a:t>
                      </a:r>
                      <a:endParaRPr lang="es-CL" sz="900" dirty="0">
                        <a:latin typeface="Verdana" pitchFamily="34" charset="0"/>
                        <a:ea typeface="Verdana" pitchFamily="34" charset="0"/>
                        <a:cs typeface="Verdana" pitchFamily="34" charset="0"/>
                      </a:endParaRPr>
                    </a:p>
                  </a:txBody>
                  <a:tcPr marL="44450" marR="44450" marT="0" marB="0" anchor="ctr">
                    <a:lnL w="12700" cmpd="sng">
                      <a:noFill/>
                    </a:lnL>
                    <a:lnR w="381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3">
                        <a:lumMod val="40000"/>
                        <a:lumOff val="60000"/>
                      </a:schemeClr>
                    </a:solidFill>
                  </a:tcPr>
                </a:tc>
              </a:tr>
              <a:tr h="195118">
                <a:tc>
                  <a:txBody>
                    <a:bodyPr/>
                    <a:lstStyle/>
                    <a:p>
                      <a:pPr indent="-6985" algn="just">
                        <a:spcAft>
                          <a:spcPts val="0"/>
                        </a:spcAft>
                      </a:pPr>
                      <a:r>
                        <a:rPr lang="en-GB" sz="900" dirty="0" smtClean="0">
                          <a:latin typeface="Verdana" pitchFamily="34" charset="0"/>
                          <a:ea typeface="Verdana" pitchFamily="34" charset="0"/>
                          <a:cs typeface="Verdana" pitchFamily="34" charset="0"/>
                        </a:rPr>
                        <a:t>Profits for Distribution</a:t>
                      </a:r>
                      <a:endParaRPr lang="es-CL" sz="900" dirty="0">
                        <a:latin typeface="Verdana" pitchFamily="34" charset="0"/>
                        <a:ea typeface="Verdana" pitchFamily="34" charset="0"/>
                        <a:cs typeface="Verdana" pitchFamily="34" charset="0"/>
                      </a:endParaRPr>
                    </a:p>
                  </a:txBody>
                  <a:tcPr marL="44450" marR="44450" marT="0" marB="0" anchor="ctr">
                    <a:lnR w="12700" cmpd="sng">
                      <a:noFill/>
                    </a:lnR>
                    <a:lnB w="12700" cmpd="sng">
                      <a:noFill/>
                    </a:lnB>
                    <a:solidFill>
                      <a:schemeClr val="accent3">
                        <a:lumMod val="20000"/>
                        <a:lumOff val="80000"/>
                      </a:schemeClr>
                    </a:solidFill>
                  </a:tcPr>
                </a:tc>
                <a:tc>
                  <a:txBody>
                    <a:bodyPr/>
                    <a:lstStyle/>
                    <a:p>
                      <a:pPr indent="-6985" algn="ctr">
                        <a:spcAft>
                          <a:spcPts val="0"/>
                        </a:spcAft>
                      </a:pPr>
                      <a:r>
                        <a:rPr lang="en-GB" sz="900" dirty="0">
                          <a:latin typeface="Verdana" pitchFamily="34" charset="0"/>
                          <a:ea typeface="Verdana" pitchFamily="34" charset="0"/>
                          <a:cs typeface="Verdana" pitchFamily="34" charset="0"/>
                        </a:rPr>
                        <a:t>73</a:t>
                      </a:r>
                      <a:endParaRPr lang="es-CL" sz="900" dirty="0">
                        <a:latin typeface="Verdana" pitchFamily="34" charset="0"/>
                        <a:ea typeface="Verdana" pitchFamily="34" charset="0"/>
                        <a:cs typeface="Verdana" pitchFamily="34" charset="0"/>
                      </a:endParaRPr>
                    </a:p>
                  </a:txBody>
                  <a:tcPr marL="44450" marR="44450" marT="0" marB="0" anchor="ctr">
                    <a:lnL w="12700" cmpd="sng">
                      <a:noFill/>
                    </a:lnL>
                    <a:lnR w="381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3">
                        <a:lumMod val="40000"/>
                        <a:lumOff val="60000"/>
                      </a:schemeClr>
                    </a:solidFill>
                  </a:tcPr>
                </a:tc>
              </a:tr>
              <a:tr h="195118">
                <a:tc gridSpan="2">
                  <a:txBody>
                    <a:bodyPr/>
                    <a:lstStyle/>
                    <a:p>
                      <a:pPr indent="-6985" algn="ctr">
                        <a:spcAft>
                          <a:spcPts val="0"/>
                        </a:spcAft>
                      </a:pPr>
                      <a:r>
                        <a:rPr lang="en-GB" sz="900" dirty="0" smtClean="0">
                          <a:latin typeface="Verdana" pitchFamily="34" charset="0"/>
                          <a:ea typeface="Verdana" pitchFamily="34" charset="0"/>
                          <a:cs typeface="Verdana" pitchFamily="34" charset="0"/>
                        </a:rPr>
                        <a:t>Foreign Company / Shareholder</a:t>
                      </a:r>
                      <a:endParaRPr lang="es-CL" sz="900" dirty="0">
                        <a:latin typeface="Verdana" pitchFamily="34" charset="0"/>
                        <a:ea typeface="Verdana" pitchFamily="34" charset="0"/>
                        <a:cs typeface="Verdana" pitchFamily="34" charset="0"/>
                      </a:endParaRPr>
                    </a:p>
                  </a:txBody>
                  <a:tcPr marL="44450" marR="44450" marT="0" marB="0" anchor="ctr">
                    <a:lnL w="12700" cmpd="sng">
                      <a:noFill/>
                    </a:lnL>
                    <a:lnR w="381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3">
                        <a:lumMod val="60000"/>
                        <a:lumOff val="40000"/>
                      </a:schemeClr>
                    </a:solidFill>
                  </a:tcPr>
                </a:tc>
                <a:tc hMerge="1">
                  <a:txBody>
                    <a:bodyPr/>
                    <a:lstStyle/>
                    <a:p>
                      <a:endParaRPr lang="es-CL"/>
                    </a:p>
                  </a:txBody>
                  <a:tcPr/>
                </a:tc>
              </a:tr>
              <a:tr h="195118">
                <a:tc>
                  <a:txBody>
                    <a:bodyPr/>
                    <a:lstStyle/>
                    <a:p>
                      <a:pPr indent="-6985" algn="just">
                        <a:spcAft>
                          <a:spcPts val="0"/>
                        </a:spcAft>
                      </a:pPr>
                      <a:r>
                        <a:rPr lang="en-GB" sz="900" dirty="0" smtClean="0">
                          <a:latin typeface="Verdana" pitchFamily="34" charset="0"/>
                          <a:ea typeface="Verdana" pitchFamily="34" charset="0"/>
                          <a:cs typeface="Verdana" pitchFamily="34" charset="0"/>
                        </a:rPr>
                        <a:t>Distributed Dividends</a:t>
                      </a:r>
                      <a:endParaRPr lang="es-CL" sz="900" dirty="0">
                        <a:latin typeface="Verdana" pitchFamily="34" charset="0"/>
                        <a:ea typeface="Verdana" pitchFamily="34" charset="0"/>
                        <a:cs typeface="Verdana" pitchFamily="34" charset="0"/>
                      </a:endParaRPr>
                    </a:p>
                  </a:txBody>
                  <a:tcPr marL="44450" marR="44450" marT="0" marB="0" anchor="ctr">
                    <a:lnR w="12700" cmpd="sng">
                      <a:noFill/>
                    </a:lnR>
                    <a:lnT w="12700" cmpd="sng">
                      <a:noFill/>
                    </a:lnT>
                    <a:solidFill>
                      <a:schemeClr val="accent3">
                        <a:lumMod val="20000"/>
                        <a:lumOff val="80000"/>
                      </a:schemeClr>
                    </a:solidFill>
                  </a:tcPr>
                </a:tc>
                <a:tc>
                  <a:txBody>
                    <a:bodyPr/>
                    <a:lstStyle/>
                    <a:p>
                      <a:pPr indent="-6985" algn="ctr">
                        <a:spcAft>
                          <a:spcPts val="0"/>
                        </a:spcAft>
                      </a:pPr>
                      <a:r>
                        <a:rPr lang="en-GB" sz="900" dirty="0">
                          <a:latin typeface="Verdana" pitchFamily="34" charset="0"/>
                          <a:ea typeface="Verdana" pitchFamily="34" charset="0"/>
                          <a:cs typeface="Verdana" pitchFamily="34" charset="0"/>
                        </a:rPr>
                        <a:t>73</a:t>
                      </a:r>
                      <a:endParaRPr lang="es-CL" sz="900" dirty="0">
                        <a:latin typeface="Verdana" pitchFamily="34" charset="0"/>
                        <a:ea typeface="Verdana" pitchFamily="34" charset="0"/>
                        <a:cs typeface="Verdana" pitchFamily="34" charset="0"/>
                      </a:endParaRPr>
                    </a:p>
                  </a:txBody>
                  <a:tcPr marL="44450" marR="44450" marT="0" marB="0" anchor="ctr">
                    <a:lnL w="12700" cmpd="sng">
                      <a:noFill/>
                    </a:lnL>
                    <a:lnR w="381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3">
                        <a:lumMod val="40000"/>
                        <a:lumOff val="60000"/>
                      </a:schemeClr>
                    </a:solidFill>
                  </a:tcPr>
                </a:tc>
              </a:tr>
              <a:tr h="390230">
                <a:tc>
                  <a:txBody>
                    <a:bodyPr/>
                    <a:lstStyle/>
                    <a:p>
                      <a:pPr indent="-6985" algn="just">
                        <a:spcAft>
                          <a:spcPts val="0"/>
                        </a:spcAft>
                      </a:pPr>
                      <a:r>
                        <a:rPr lang="en-GB" sz="900" dirty="0">
                          <a:latin typeface="Verdana" pitchFamily="34" charset="0"/>
                          <a:ea typeface="Verdana" pitchFamily="34" charset="0"/>
                          <a:cs typeface="Verdana" pitchFamily="34" charset="0"/>
                        </a:rPr>
                        <a:t>Gross Up (+ 27)</a:t>
                      </a:r>
                      <a:endParaRPr lang="es-CL" sz="900" dirty="0">
                        <a:latin typeface="Verdana" pitchFamily="34" charset="0"/>
                        <a:ea typeface="Verdana" pitchFamily="34" charset="0"/>
                        <a:cs typeface="Verdana" pitchFamily="34" charset="0"/>
                      </a:endParaRPr>
                    </a:p>
                  </a:txBody>
                  <a:tcPr marL="44450" marR="44450" marT="0" marB="0" anchor="ctr">
                    <a:lnR w="12700" cmpd="sng">
                      <a:noFill/>
                    </a:lnR>
                    <a:solidFill>
                      <a:schemeClr val="accent3">
                        <a:lumMod val="20000"/>
                        <a:lumOff val="80000"/>
                      </a:schemeClr>
                    </a:solidFill>
                  </a:tcPr>
                </a:tc>
                <a:tc>
                  <a:txBody>
                    <a:bodyPr/>
                    <a:lstStyle/>
                    <a:p>
                      <a:pPr indent="-6985" algn="ctr">
                        <a:spcAft>
                          <a:spcPts val="0"/>
                        </a:spcAft>
                      </a:pPr>
                      <a:r>
                        <a:rPr lang="en-GB" sz="900" dirty="0">
                          <a:latin typeface="Verdana" pitchFamily="34" charset="0"/>
                          <a:ea typeface="Verdana" pitchFamily="34" charset="0"/>
                          <a:cs typeface="Verdana" pitchFamily="34" charset="0"/>
                        </a:rPr>
                        <a:t>100</a:t>
                      </a:r>
                      <a:endParaRPr lang="es-CL" sz="900" dirty="0">
                        <a:latin typeface="Verdana" pitchFamily="34" charset="0"/>
                        <a:ea typeface="Verdana" pitchFamily="34" charset="0"/>
                        <a:cs typeface="Verdana" pitchFamily="34" charset="0"/>
                      </a:endParaRPr>
                    </a:p>
                  </a:txBody>
                  <a:tcPr marL="44450" marR="44450" marT="0" marB="0" anchor="ctr">
                    <a:lnL w="12700" cmpd="sng">
                      <a:noFill/>
                    </a:lnL>
                    <a:lnR w="381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3">
                        <a:lumMod val="40000"/>
                        <a:lumOff val="60000"/>
                      </a:schemeClr>
                    </a:solidFill>
                  </a:tcPr>
                </a:tc>
              </a:tr>
              <a:tr h="195118">
                <a:tc>
                  <a:txBody>
                    <a:bodyPr/>
                    <a:lstStyle/>
                    <a:p>
                      <a:pPr indent="-6985" algn="just">
                        <a:spcAft>
                          <a:spcPts val="0"/>
                        </a:spcAft>
                      </a:pPr>
                      <a:r>
                        <a:rPr lang="en-GB" sz="900" dirty="0" smtClean="0">
                          <a:latin typeface="Verdana" pitchFamily="34" charset="0"/>
                          <a:ea typeface="Verdana" pitchFamily="34" charset="0"/>
                          <a:cs typeface="Verdana" pitchFamily="34" charset="0"/>
                        </a:rPr>
                        <a:t>Withholding Tax</a:t>
                      </a:r>
                      <a:r>
                        <a:rPr lang="en-GB" sz="900" baseline="0" dirty="0" smtClean="0">
                          <a:latin typeface="Verdana" pitchFamily="34" charset="0"/>
                          <a:ea typeface="Verdana" pitchFamily="34" charset="0"/>
                          <a:cs typeface="Verdana" pitchFamily="34" charset="0"/>
                        </a:rPr>
                        <a:t> </a:t>
                      </a:r>
                      <a:r>
                        <a:rPr lang="en-GB" sz="900" dirty="0" smtClean="0">
                          <a:latin typeface="Verdana" pitchFamily="34" charset="0"/>
                          <a:ea typeface="Verdana" pitchFamily="34" charset="0"/>
                          <a:cs typeface="Verdana" pitchFamily="34" charset="0"/>
                        </a:rPr>
                        <a:t>(35</a:t>
                      </a:r>
                      <a:r>
                        <a:rPr lang="en-GB" sz="900" dirty="0">
                          <a:latin typeface="Verdana" pitchFamily="34" charset="0"/>
                          <a:ea typeface="Verdana" pitchFamily="34" charset="0"/>
                          <a:cs typeface="Verdana" pitchFamily="34" charset="0"/>
                        </a:rPr>
                        <a:t>%)</a:t>
                      </a:r>
                      <a:endParaRPr lang="es-CL" sz="900" dirty="0">
                        <a:latin typeface="Verdana" pitchFamily="34" charset="0"/>
                        <a:ea typeface="Verdana" pitchFamily="34" charset="0"/>
                        <a:cs typeface="Verdana" pitchFamily="34" charset="0"/>
                      </a:endParaRPr>
                    </a:p>
                  </a:txBody>
                  <a:tcPr marL="44450" marR="44450" marT="0" marB="0" anchor="ctr">
                    <a:lnR w="12700" cmpd="sng">
                      <a:noFill/>
                    </a:lnR>
                    <a:solidFill>
                      <a:schemeClr val="accent3">
                        <a:lumMod val="20000"/>
                        <a:lumOff val="80000"/>
                      </a:schemeClr>
                    </a:solidFill>
                  </a:tcPr>
                </a:tc>
                <a:tc>
                  <a:txBody>
                    <a:bodyPr/>
                    <a:lstStyle/>
                    <a:p>
                      <a:pPr indent="-6985" algn="ctr">
                        <a:spcAft>
                          <a:spcPts val="0"/>
                        </a:spcAft>
                      </a:pPr>
                      <a:r>
                        <a:rPr lang="en-GB" sz="900" dirty="0">
                          <a:latin typeface="Verdana" pitchFamily="34" charset="0"/>
                          <a:ea typeface="Verdana" pitchFamily="34" charset="0"/>
                          <a:cs typeface="Verdana" pitchFamily="34" charset="0"/>
                        </a:rPr>
                        <a:t>35</a:t>
                      </a:r>
                      <a:endParaRPr lang="es-CL" sz="900" dirty="0">
                        <a:latin typeface="Verdana" pitchFamily="34" charset="0"/>
                        <a:ea typeface="Verdana" pitchFamily="34" charset="0"/>
                        <a:cs typeface="Verdana" pitchFamily="34" charset="0"/>
                      </a:endParaRPr>
                    </a:p>
                  </a:txBody>
                  <a:tcPr marL="44450" marR="44450" marT="0" marB="0" anchor="ctr">
                    <a:lnL w="12700" cmpd="sng">
                      <a:noFill/>
                    </a:lnL>
                    <a:lnR w="381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3">
                        <a:lumMod val="40000"/>
                        <a:lumOff val="60000"/>
                      </a:schemeClr>
                    </a:solidFill>
                  </a:tcPr>
                </a:tc>
              </a:tr>
              <a:tr h="390230">
                <a:tc>
                  <a:txBody>
                    <a:bodyPr/>
                    <a:lstStyle/>
                    <a:p>
                      <a:pPr indent="-6985" algn="just">
                        <a:spcAft>
                          <a:spcPts val="0"/>
                        </a:spcAft>
                      </a:pPr>
                      <a:r>
                        <a:rPr lang="en-GB" sz="900" dirty="0" smtClean="0">
                          <a:latin typeface="Verdana" pitchFamily="34" charset="0"/>
                          <a:ea typeface="Verdana" pitchFamily="34" charset="0"/>
                          <a:cs typeface="Verdana" pitchFamily="34" charset="0"/>
                        </a:rPr>
                        <a:t>Credit</a:t>
                      </a:r>
                      <a:r>
                        <a:rPr lang="en-GB" sz="900" baseline="0" dirty="0" smtClean="0">
                          <a:latin typeface="Verdana" pitchFamily="34" charset="0"/>
                          <a:ea typeface="Verdana" pitchFamily="34" charset="0"/>
                          <a:cs typeface="Verdana" pitchFamily="34" charset="0"/>
                        </a:rPr>
                        <a:t> </a:t>
                      </a:r>
                      <a:r>
                        <a:rPr lang="en-GB" sz="900" dirty="0" smtClean="0">
                          <a:latin typeface="Verdana" pitchFamily="34" charset="0"/>
                          <a:ea typeface="Verdana" pitchFamily="34" charset="0"/>
                          <a:cs typeface="Verdana" pitchFamily="34" charset="0"/>
                        </a:rPr>
                        <a:t>(27</a:t>
                      </a:r>
                      <a:r>
                        <a:rPr lang="en-GB" sz="900" dirty="0">
                          <a:latin typeface="Verdana" pitchFamily="34" charset="0"/>
                          <a:ea typeface="Verdana" pitchFamily="34" charset="0"/>
                          <a:cs typeface="Verdana" pitchFamily="34" charset="0"/>
                        </a:rPr>
                        <a:t>%*65%)</a:t>
                      </a:r>
                      <a:endParaRPr lang="es-CL" sz="900" dirty="0">
                        <a:latin typeface="Verdana" pitchFamily="34" charset="0"/>
                        <a:ea typeface="Verdana" pitchFamily="34" charset="0"/>
                        <a:cs typeface="Verdana" pitchFamily="34" charset="0"/>
                      </a:endParaRPr>
                    </a:p>
                  </a:txBody>
                  <a:tcPr marL="44450" marR="44450" marT="0" marB="0" anchor="ctr">
                    <a:lnR w="12700" cmpd="sng">
                      <a:noFill/>
                    </a:lnR>
                    <a:solidFill>
                      <a:schemeClr val="accent3">
                        <a:lumMod val="20000"/>
                        <a:lumOff val="80000"/>
                      </a:schemeClr>
                    </a:solidFill>
                  </a:tcPr>
                </a:tc>
                <a:tc>
                  <a:txBody>
                    <a:bodyPr/>
                    <a:lstStyle/>
                    <a:p>
                      <a:pPr indent="-6985" algn="ctr">
                        <a:spcAft>
                          <a:spcPts val="0"/>
                        </a:spcAft>
                      </a:pPr>
                      <a:r>
                        <a:rPr lang="en-GB" sz="900" dirty="0">
                          <a:latin typeface="Verdana" pitchFamily="34" charset="0"/>
                          <a:ea typeface="Verdana" pitchFamily="34" charset="0"/>
                          <a:cs typeface="Verdana" pitchFamily="34" charset="0"/>
                        </a:rPr>
                        <a:t>(18)</a:t>
                      </a:r>
                      <a:endParaRPr lang="es-CL" sz="900" dirty="0">
                        <a:latin typeface="Verdana" pitchFamily="34" charset="0"/>
                        <a:ea typeface="Verdana" pitchFamily="34" charset="0"/>
                        <a:cs typeface="Verdana" pitchFamily="34" charset="0"/>
                      </a:endParaRPr>
                    </a:p>
                  </a:txBody>
                  <a:tcPr marL="44450" marR="44450" marT="0" marB="0" anchor="ctr">
                    <a:lnL w="12700" cmpd="sng">
                      <a:noFill/>
                    </a:lnL>
                    <a:lnR w="381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3">
                        <a:lumMod val="40000"/>
                        <a:lumOff val="60000"/>
                      </a:schemeClr>
                    </a:solidFill>
                  </a:tcPr>
                </a:tc>
              </a:tr>
              <a:tr h="195118">
                <a:tc>
                  <a:txBody>
                    <a:bodyPr/>
                    <a:lstStyle/>
                    <a:p>
                      <a:pPr indent="-6985" algn="just">
                        <a:spcAft>
                          <a:spcPts val="0"/>
                        </a:spcAft>
                      </a:pPr>
                      <a:r>
                        <a:rPr lang="en-GB" sz="900" dirty="0" smtClean="0">
                          <a:latin typeface="Verdana" pitchFamily="34" charset="0"/>
                          <a:ea typeface="Verdana" pitchFamily="34" charset="0"/>
                          <a:cs typeface="Verdana" pitchFamily="34" charset="0"/>
                        </a:rPr>
                        <a:t>Tax Due</a:t>
                      </a:r>
                      <a:endParaRPr lang="es-CL" sz="900" dirty="0">
                        <a:latin typeface="Verdana" pitchFamily="34" charset="0"/>
                        <a:ea typeface="Verdana" pitchFamily="34" charset="0"/>
                        <a:cs typeface="Verdana" pitchFamily="34" charset="0"/>
                      </a:endParaRPr>
                    </a:p>
                  </a:txBody>
                  <a:tcPr marL="44450" marR="44450" marT="0" marB="0" anchor="ctr">
                    <a:lnR w="12700" cmpd="sng">
                      <a:noFill/>
                    </a:lnR>
                    <a:solidFill>
                      <a:schemeClr val="accent3">
                        <a:lumMod val="20000"/>
                        <a:lumOff val="80000"/>
                      </a:schemeClr>
                    </a:solidFill>
                  </a:tcPr>
                </a:tc>
                <a:tc>
                  <a:txBody>
                    <a:bodyPr/>
                    <a:lstStyle/>
                    <a:p>
                      <a:pPr indent="-6985" algn="ctr">
                        <a:spcAft>
                          <a:spcPts val="0"/>
                        </a:spcAft>
                      </a:pPr>
                      <a:r>
                        <a:rPr lang="en-GB" sz="900" dirty="0">
                          <a:latin typeface="Verdana" pitchFamily="34" charset="0"/>
                          <a:ea typeface="Verdana" pitchFamily="34" charset="0"/>
                          <a:cs typeface="Verdana" pitchFamily="34" charset="0"/>
                        </a:rPr>
                        <a:t>17</a:t>
                      </a:r>
                      <a:endParaRPr lang="es-CL" sz="900" dirty="0">
                        <a:latin typeface="Verdana" pitchFamily="34" charset="0"/>
                        <a:ea typeface="Verdana" pitchFamily="34" charset="0"/>
                        <a:cs typeface="Verdana" pitchFamily="34" charset="0"/>
                      </a:endParaRPr>
                    </a:p>
                  </a:txBody>
                  <a:tcPr marL="44450" marR="44450" marT="0" marB="0" anchor="ctr">
                    <a:lnL w="12700" cmpd="sng">
                      <a:noFill/>
                    </a:lnL>
                    <a:lnR w="381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3">
                        <a:lumMod val="40000"/>
                        <a:lumOff val="60000"/>
                      </a:schemeClr>
                    </a:solidFill>
                  </a:tcPr>
                </a:tc>
              </a:tr>
              <a:tr h="195118">
                <a:tc>
                  <a:txBody>
                    <a:bodyPr/>
                    <a:lstStyle/>
                    <a:p>
                      <a:pPr indent="-6985" algn="just">
                        <a:spcAft>
                          <a:spcPts val="0"/>
                        </a:spcAft>
                      </a:pPr>
                      <a:r>
                        <a:rPr lang="en-GB" sz="900" dirty="0" smtClean="0">
                          <a:latin typeface="Verdana" pitchFamily="34" charset="0"/>
                          <a:ea typeface="Verdana" pitchFamily="34" charset="0"/>
                          <a:cs typeface="Verdana" pitchFamily="34" charset="0"/>
                        </a:rPr>
                        <a:t>Received Dividend</a:t>
                      </a:r>
                      <a:endParaRPr lang="es-CL" sz="900" dirty="0">
                        <a:latin typeface="Verdana" pitchFamily="34" charset="0"/>
                        <a:ea typeface="Verdana" pitchFamily="34" charset="0"/>
                        <a:cs typeface="Verdana" pitchFamily="34" charset="0"/>
                      </a:endParaRPr>
                    </a:p>
                  </a:txBody>
                  <a:tcPr marL="44450" marR="44450" marT="0" marB="0" anchor="ctr">
                    <a:lnR w="12700" cmpd="sng">
                      <a:noFill/>
                    </a:lnR>
                    <a:lnB w="12700" cmpd="sng">
                      <a:noFill/>
                    </a:lnB>
                    <a:solidFill>
                      <a:schemeClr val="accent3">
                        <a:lumMod val="20000"/>
                        <a:lumOff val="80000"/>
                      </a:schemeClr>
                    </a:solidFill>
                  </a:tcPr>
                </a:tc>
                <a:tc>
                  <a:txBody>
                    <a:bodyPr/>
                    <a:lstStyle/>
                    <a:p>
                      <a:pPr indent="-6985" algn="ctr">
                        <a:spcAft>
                          <a:spcPts val="0"/>
                        </a:spcAft>
                      </a:pPr>
                      <a:r>
                        <a:rPr lang="en-GB" sz="900" dirty="0">
                          <a:latin typeface="Verdana" pitchFamily="34" charset="0"/>
                          <a:ea typeface="Verdana" pitchFamily="34" charset="0"/>
                          <a:cs typeface="Verdana" pitchFamily="34" charset="0"/>
                        </a:rPr>
                        <a:t>56</a:t>
                      </a:r>
                      <a:endParaRPr lang="es-CL" sz="900" dirty="0">
                        <a:latin typeface="Verdana" pitchFamily="34" charset="0"/>
                        <a:ea typeface="Verdana" pitchFamily="34" charset="0"/>
                        <a:cs typeface="Verdana" pitchFamily="34" charset="0"/>
                      </a:endParaRPr>
                    </a:p>
                  </a:txBody>
                  <a:tcPr marL="44450" marR="44450" marT="0" marB="0" anchor="ctr">
                    <a:lnL w="12700" cmpd="sng">
                      <a:noFill/>
                    </a:lnL>
                    <a:lnR w="381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3">
                        <a:lumMod val="40000"/>
                        <a:lumOff val="60000"/>
                      </a:schemeClr>
                    </a:solidFill>
                  </a:tcPr>
                </a:tc>
              </a:tr>
              <a:tr h="195118">
                <a:tc gridSpan="2">
                  <a:txBody>
                    <a:bodyPr/>
                    <a:lstStyle/>
                    <a:p>
                      <a:pPr indent="-6985" algn="ctr">
                        <a:spcAft>
                          <a:spcPts val="0"/>
                        </a:spcAft>
                      </a:pPr>
                      <a:r>
                        <a:rPr lang="en-GB" sz="900" dirty="0" smtClean="0">
                          <a:latin typeface="Verdana" pitchFamily="34" charset="0"/>
                          <a:ea typeface="Verdana" pitchFamily="34" charset="0"/>
                          <a:cs typeface="Verdana" pitchFamily="34" charset="0"/>
                        </a:rPr>
                        <a:t>Total Tax Burden = </a:t>
                      </a:r>
                      <a:r>
                        <a:rPr lang="en-GB" sz="900" dirty="0">
                          <a:latin typeface="Verdana" pitchFamily="34" charset="0"/>
                          <a:ea typeface="Verdana" pitchFamily="34" charset="0"/>
                          <a:cs typeface="Verdana" pitchFamily="34" charset="0"/>
                        </a:rPr>
                        <a:t>44.45% </a:t>
                      </a:r>
                      <a:endParaRPr lang="es-CL" sz="900" dirty="0">
                        <a:latin typeface="Verdana" pitchFamily="34" charset="0"/>
                        <a:ea typeface="Verdana" pitchFamily="34" charset="0"/>
                        <a:cs typeface="Verdana" pitchFamily="34" charset="0"/>
                      </a:endParaRPr>
                    </a:p>
                  </a:txBody>
                  <a:tcPr marL="44450" marR="44450" marT="0" marB="0" anchor="ctr">
                    <a:lnL w="12700" cmpd="sng">
                      <a:noFill/>
                    </a:lnL>
                    <a:lnR w="381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3">
                        <a:lumMod val="60000"/>
                        <a:lumOff val="40000"/>
                      </a:schemeClr>
                    </a:solidFill>
                  </a:tcPr>
                </a:tc>
                <a:tc hMerge="1">
                  <a:txBody>
                    <a:bodyPr/>
                    <a:lstStyle/>
                    <a:p>
                      <a:endParaRPr lang="es-CL"/>
                    </a:p>
                  </a:txBody>
                  <a:tcPr/>
                </a:tc>
              </a:tr>
            </a:tbl>
          </a:graphicData>
        </a:graphic>
      </p:graphicFrame>
      <p:sp>
        <p:nvSpPr>
          <p:cNvPr id="6" name="Slide Number Placeholder 3"/>
          <p:cNvSpPr txBox="1">
            <a:spLocks/>
          </p:cNvSpPr>
          <p:nvPr/>
        </p:nvSpPr>
        <p:spPr>
          <a:xfrm>
            <a:off x="8532813" y="6381750"/>
            <a:ext cx="598487" cy="365125"/>
          </a:xfrm>
          <a:prstGeom prst="rect">
            <a:avLst/>
          </a:prstGeom>
        </p:spPr>
        <p:txBody>
          <a:bodyPr/>
          <a:lstStyle/>
          <a:p>
            <a:pPr>
              <a:defRPr/>
            </a:pPr>
            <a:fld id="{792A3512-024D-4EF9-83BE-FA2963CDAA58}" type="slidenum">
              <a:rPr lang="en-US" sz="1000" smtClean="0">
                <a:solidFill>
                  <a:schemeClr val="bg1">
                    <a:lumMod val="50000"/>
                  </a:schemeClr>
                </a:solidFill>
                <a:latin typeface="Arial Narrow" pitchFamily="34" charset="0"/>
              </a:rPr>
              <a:pPr>
                <a:defRPr/>
              </a:pPr>
              <a:t>2</a:t>
            </a:fld>
            <a:endParaRPr lang="en-US" sz="1000" dirty="0">
              <a:solidFill>
                <a:schemeClr val="bg1">
                  <a:lumMod val="50000"/>
                </a:schemeClr>
              </a:solidFill>
              <a:latin typeface="Arial Narrow" pitchFamily="34" charset="0"/>
            </a:endParaRPr>
          </a:p>
        </p:txBody>
      </p:sp>
      <p:sp>
        <p:nvSpPr>
          <p:cNvPr id="5" name="Rectangle 4"/>
          <p:cNvSpPr/>
          <p:nvPr/>
        </p:nvSpPr>
        <p:spPr>
          <a:xfrm>
            <a:off x="4164254" y="4869168"/>
            <a:ext cx="1008112" cy="360040"/>
          </a:xfrm>
          <a:prstGeom prst="rect">
            <a:avLst/>
          </a:prstGeom>
          <a:solidFill>
            <a:schemeClr val="accent6">
              <a:lumMod val="60000"/>
              <a:lumOff val="40000"/>
            </a:schemeClr>
          </a:solidFill>
          <a:ln>
            <a:solidFill>
              <a:schemeClr val="tx1"/>
            </a:solidFill>
          </a:ln>
        </p:spPr>
        <p:style>
          <a:lnRef idx="1">
            <a:schemeClr val="accent6"/>
          </a:lnRef>
          <a:fillRef idx="2">
            <a:schemeClr val="accent6"/>
          </a:fillRef>
          <a:effectRef idx="1">
            <a:schemeClr val="accent6"/>
          </a:effectRef>
          <a:fontRef idx="minor">
            <a:schemeClr val="dk1"/>
          </a:fontRef>
        </p:style>
        <p:txBody>
          <a:bodyPr anchor="ctr"/>
          <a:lstStyle/>
          <a:p>
            <a:pPr algn="ctr">
              <a:defRPr/>
            </a:pPr>
            <a:r>
              <a:rPr lang="en-US" sz="1000" b="1" dirty="0" smtClean="0">
                <a:latin typeface="Verdana" pitchFamily="34" charset="0"/>
                <a:ea typeface="Verdana" pitchFamily="34" charset="0"/>
                <a:cs typeface="Verdana" pitchFamily="34" charset="0"/>
              </a:rPr>
              <a:t>Operating Company</a:t>
            </a:r>
            <a:endParaRPr lang="en-US" sz="1000" b="1" dirty="0">
              <a:latin typeface="Verdana" pitchFamily="34" charset="0"/>
              <a:ea typeface="Verdana" pitchFamily="34" charset="0"/>
              <a:cs typeface="Verdana" pitchFamily="34" charset="0"/>
            </a:endParaRPr>
          </a:p>
        </p:txBody>
      </p:sp>
      <p:sp>
        <p:nvSpPr>
          <p:cNvPr id="7" name="Rectangle 6"/>
          <p:cNvSpPr/>
          <p:nvPr/>
        </p:nvSpPr>
        <p:spPr>
          <a:xfrm>
            <a:off x="4236263" y="3772697"/>
            <a:ext cx="864095" cy="288032"/>
          </a:xfrm>
          <a:prstGeom prst="rect">
            <a:avLst/>
          </a:prstGeom>
          <a:ln w="317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r>
              <a:rPr lang="en-US" sz="1000" b="1" dirty="0" smtClean="0">
                <a:solidFill>
                  <a:schemeClr val="tx1"/>
                </a:solidFill>
                <a:latin typeface="Verdana" pitchFamily="34" charset="0"/>
                <a:ea typeface="Verdana" pitchFamily="34" charset="0"/>
                <a:cs typeface="Verdana" pitchFamily="34" charset="0"/>
              </a:rPr>
              <a:t>Holding</a:t>
            </a:r>
            <a:endParaRPr lang="en-US" sz="1000" b="1" dirty="0">
              <a:solidFill>
                <a:schemeClr val="tx1"/>
              </a:solidFill>
              <a:latin typeface="Verdana" pitchFamily="34" charset="0"/>
              <a:ea typeface="Verdana" pitchFamily="34" charset="0"/>
              <a:cs typeface="Verdana" pitchFamily="34" charset="0"/>
            </a:endParaRPr>
          </a:p>
        </p:txBody>
      </p:sp>
      <p:pic>
        <p:nvPicPr>
          <p:cNvPr id="8" name="Picture 2" descr="C:\Users\pnorambuena\Desktop\1367934593.png"/>
          <p:cNvPicPr>
            <a:picLocks noChangeAspect="1" noChangeArrowheads="1"/>
          </p:cNvPicPr>
          <p:nvPr/>
        </p:nvPicPr>
        <p:blipFill>
          <a:blip r:embed="rId2" cstate="print"/>
          <a:srcRect/>
          <a:stretch>
            <a:fillRect/>
          </a:stretch>
        </p:blipFill>
        <p:spPr bwMode="auto">
          <a:xfrm>
            <a:off x="4556098" y="2503734"/>
            <a:ext cx="216024" cy="532730"/>
          </a:xfrm>
          <a:prstGeom prst="rect">
            <a:avLst/>
          </a:prstGeom>
          <a:noFill/>
        </p:spPr>
      </p:pic>
      <p:sp>
        <p:nvSpPr>
          <p:cNvPr id="11" name="TextBox 10"/>
          <p:cNvSpPr txBox="1"/>
          <p:nvPr/>
        </p:nvSpPr>
        <p:spPr>
          <a:xfrm>
            <a:off x="5204170" y="3933644"/>
            <a:ext cx="864096" cy="215444"/>
          </a:xfrm>
          <a:prstGeom prst="rect">
            <a:avLst/>
          </a:prstGeom>
          <a:noFill/>
        </p:spPr>
        <p:txBody>
          <a:bodyPr wrap="square" rtlCol="0">
            <a:spAutoFit/>
          </a:bodyPr>
          <a:lstStyle/>
          <a:p>
            <a:r>
              <a:rPr lang="en-US" sz="800" dirty="0" smtClean="0"/>
              <a:t>Distribution</a:t>
            </a:r>
            <a:endParaRPr lang="en-US" sz="800" dirty="0"/>
          </a:p>
        </p:txBody>
      </p:sp>
      <p:cxnSp>
        <p:nvCxnSpPr>
          <p:cNvPr id="13" name="Straight Arrow Connector 12"/>
          <p:cNvCxnSpPr>
            <a:stCxn id="8" idx="2"/>
            <a:endCxn id="7" idx="0"/>
          </p:cNvCxnSpPr>
          <p:nvPr/>
        </p:nvCxnSpPr>
        <p:spPr>
          <a:xfrm>
            <a:off x="4664110" y="3036464"/>
            <a:ext cx="4201" cy="73623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5" name="Straight Arrow Connector 14"/>
          <p:cNvCxnSpPr>
            <a:stCxn id="7" idx="2"/>
            <a:endCxn id="5" idx="0"/>
          </p:cNvCxnSpPr>
          <p:nvPr/>
        </p:nvCxnSpPr>
        <p:spPr>
          <a:xfrm flipH="1">
            <a:off x="4668310" y="4060729"/>
            <a:ext cx="1" cy="808439"/>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7" name="Curved Connector 16"/>
          <p:cNvCxnSpPr>
            <a:stCxn id="5" idx="3"/>
            <a:endCxn id="7" idx="3"/>
          </p:cNvCxnSpPr>
          <p:nvPr/>
        </p:nvCxnSpPr>
        <p:spPr>
          <a:xfrm flipH="1" flipV="1">
            <a:off x="5100358" y="3916713"/>
            <a:ext cx="72008" cy="1132475"/>
          </a:xfrm>
          <a:prstGeom prst="curvedConnector3">
            <a:avLst>
              <a:gd name="adj1" fmla="val -240169"/>
            </a:avLst>
          </a:prstGeom>
          <a:ln w="12700">
            <a:prstDash val="dash"/>
            <a:tailEnd type="arrow"/>
          </a:ln>
        </p:spPr>
        <p:style>
          <a:lnRef idx="1">
            <a:schemeClr val="accent2"/>
          </a:lnRef>
          <a:fillRef idx="0">
            <a:schemeClr val="accent2"/>
          </a:fillRef>
          <a:effectRef idx="0">
            <a:schemeClr val="accent2"/>
          </a:effectRef>
          <a:fontRef idx="minor">
            <a:schemeClr val="tx1"/>
          </a:fontRef>
        </p:style>
      </p:cxnSp>
      <p:cxnSp>
        <p:nvCxnSpPr>
          <p:cNvPr id="19" name="Curved Connector 18"/>
          <p:cNvCxnSpPr>
            <a:stCxn id="7" idx="1"/>
            <a:endCxn id="8" idx="1"/>
          </p:cNvCxnSpPr>
          <p:nvPr/>
        </p:nvCxnSpPr>
        <p:spPr>
          <a:xfrm rot="10800000" flipH="1">
            <a:off x="4236262" y="2770099"/>
            <a:ext cx="319835" cy="1146614"/>
          </a:xfrm>
          <a:prstGeom prst="curvedConnector3">
            <a:avLst>
              <a:gd name="adj1" fmla="val -56558"/>
            </a:avLst>
          </a:prstGeom>
          <a:ln w="12700">
            <a:prstDash val="dash"/>
            <a:tailEnd type="arrow"/>
          </a:ln>
        </p:spPr>
        <p:style>
          <a:lnRef idx="1">
            <a:schemeClr val="accent2"/>
          </a:lnRef>
          <a:fillRef idx="0">
            <a:schemeClr val="accent2"/>
          </a:fillRef>
          <a:effectRef idx="0">
            <a:schemeClr val="accent2"/>
          </a:effectRef>
          <a:fontRef idx="minor">
            <a:schemeClr val="tx1"/>
          </a:fontRef>
        </p:style>
      </p:cxnSp>
      <p:sp>
        <p:nvSpPr>
          <p:cNvPr id="23" name="TextBox 22"/>
          <p:cNvSpPr txBox="1"/>
          <p:nvPr/>
        </p:nvSpPr>
        <p:spPr>
          <a:xfrm>
            <a:off x="3732206" y="2636920"/>
            <a:ext cx="864096" cy="215444"/>
          </a:xfrm>
          <a:prstGeom prst="rect">
            <a:avLst/>
          </a:prstGeom>
          <a:noFill/>
        </p:spPr>
        <p:txBody>
          <a:bodyPr wrap="square" rtlCol="0">
            <a:spAutoFit/>
          </a:bodyPr>
          <a:lstStyle/>
          <a:p>
            <a:r>
              <a:rPr lang="en-US" sz="800" dirty="0" smtClean="0"/>
              <a:t>Distribution</a:t>
            </a:r>
            <a:endParaRPr lang="en-US" sz="800" dirty="0"/>
          </a:p>
        </p:txBody>
      </p:sp>
      <p:cxnSp>
        <p:nvCxnSpPr>
          <p:cNvPr id="25" name="Straight Connector 24"/>
          <p:cNvCxnSpPr/>
          <p:nvPr/>
        </p:nvCxnSpPr>
        <p:spPr>
          <a:xfrm flipH="1">
            <a:off x="3444174" y="3357000"/>
            <a:ext cx="2088232" cy="0"/>
          </a:xfrm>
          <a:prstGeom prst="line">
            <a:avLst/>
          </a:prstGeom>
        </p:spPr>
        <p:style>
          <a:lnRef idx="1">
            <a:schemeClr val="dk1"/>
          </a:lnRef>
          <a:fillRef idx="0">
            <a:schemeClr val="dk1"/>
          </a:fillRef>
          <a:effectRef idx="0">
            <a:schemeClr val="dk1"/>
          </a:effectRef>
          <a:fontRef idx="minor">
            <a:schemeClr val="tx1"/>
          </a:fontRef>
        </p:style>
      </p:cxnSp>
      <p:sp>
        <p:nvSpPr>
          <p:cNvPr id="27" name="TextBox 26"/>
          <p:cNvSpPr txBox="1"/>
          <p:nvPr/>
        </p:nvSpPr>
        <p:spPr>
          <a:xfrm>
            <a:off x="3347864" y="3325196"/>
            <a:ext cx="576064" cy="215444"/>
          </a:xfrm>
          <a:prstGeom prst="rect">
            <a:avLst/>
          </a:prstGeom>
          <a:noFill/>
        </p:spPr>
        <p:txBody>
          <a:bodyPr wrap="square" rtlCol="0">
            <a:spAutoFit/>
          </a:bodyPr>
          <a:lstStyle/>
          <a:p>
            <a:r>
              <a:rPr lang="en-US" sz="800" dirty="0" smtClean="0"/>
              <a:t>CHILE</a:t>
            </a:r>
            <a:endParaRPr lang="en-US" sz="800" dirty="0"/>
          </a:p>
        </p:txBody>
      </p:sp>
      <p:sp>
        <p:nvSpPr>
          <p:cNvPr id="28" name="TextBox 27"/>
          <p:cNvSpPr txBox="1"/>
          <p:nvPr/>
        </p:nvSpPr>
        <p:spPr>
          <a:xfrm>
            <a:off x="3347864" y="3197662"/>
            <a:ext cx="783704" cy="215444"/>
          </a:xfrm>
          <a:prstGeom prst="rect">
            <a:avLst/>
          </a:prstGeom>
          <a:noFill/>
        </p:spPr>
        <p:txBody>
          <a:bodyPr wrap="square" rtlCol="0">
            <a:spAutoFit/>
          </a:bodyPr>
          <a:lstStyle/>
          <a:p>
            <a:r>
              <a:rPr lang="en-US" sz="800" dirty="0" smtClean="0"/>
              <a:t>OFF SHORE</a:t>
            </a:r>
            <a:endParaRPr lang="en-US" sz="800" dirty="0"/>
          </a:p>
        </p:txBody>
      </p:sp>
      <p:graphicFrame>
        <p:nvGraphicFramePr>
          <p:cNvPr id="32" name="Table 31"/>
          <p:cNvGraphicFramePr>
            <a:graphicFrameLocks noGrp="1"/>
          </p:cNvGraphicFramePr>
          <p:nvPr>
            <p:extLst>
              <p:ext uri="{D42A27DB-BD31-4B8C-83A1-F6EECF244321}">
                <p14:modId xmlns:p14="http://schemas.microsoft.com/office/powerpoint/2010/main" val="1986662906"/>
              </p:ext>
            </p:extLst>
          </p:nvPr>
        </p:nvGraphicFramePr>
        <p:xfrm>
          <a:off x="5940152" y="1052736"/>
          <a:ext cx="2843213" cy="5256592"/>
        </p:xfrm>
        <a:graphic>
          <a:graphicData uri="http://schemas.openxmlformats.org/drawingml/2006/table">
            <a:tbl>
              <a:tblPr>
                <a:tableStyleId>{073A0DAA-6AF3-43AB-8588-CEC1D06C72B9}</a:tableStyleId>
              </a:tblPr>
              <a:tblGrid>
                <a:gridCol w="2416175"/>
                <a:gridCol w="427038"/>
              </a:tblGrid>
              <a:tr h="329510">
                <a:tc gridSpan="2">
                  <a:txBody>
                    <a:bodyPr/>
                    <a:lstStyle/>
                    <a:p>
                      <a:pPr indent="-6985" algn="ctr">
                        <a:spcAft>
                          <a:spcPts val="0"/>
                        </a:spcAft>
                      </a:pPr>
                      <a:r>
                        <a:rPr lang="en-GB" sz="900" b="1" u="sng" dirty="0" smtClean="0">
                          <a:solidFill>
                            <a:schemeClr val="tx1"/>
                          </a:solidFill>
                          <a:latin typeface="Verdana" pitchFamily="34" charset="0"/>
                          <a:ea typeface="Verdana" pitchFamily="34" charset="0"/>
                          <a:cs typeface="Verdana" pitchFamily="34" charset="0"/>
                        </a:rPr>
                        <a:t>Shareholder Resident in a Tax Treaty Jurisdiction</a:t>
                      </a:r>
                      <a:endParaRPr lang="es-CL" sz="900" b="1" dirty="0">
                        <a:solidFill>
                          <a:schemeClr val="tx1"/>
                        </a:solidFill>
                        <a:latin typeface="Verdana" pitchFamily="34" charset="0"/>
                        <a:ea typeface="Verdana" pitchFamily="34" charset="0"/>
                        <a:cs typeface="Verdana" pitchFamily="34" charset="0"/>
                      </a:endParaRPr>
                    </a:p>
                  </a:txBody>
                  <a:tcPr marL="44450" marR="44450" marT="0" marB="0" anchor="ctr">
                    <a:lnL w="381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6">
                        <a:lumMod val="60000"/>
                        <a:lumOff val="40000"/>
                      </a:schemeClr>
                    </a:solidFill>
                  </a:tcPr>
                </a:tc>
                <a:tc hMerge="1">
                  <a:txBody>
                    <a:bodyPr/>
                    <a:lstStyle/>
                    <a:p>
                      <a:endParaRPr lang="es-CL"/>
                    </a:p>
                  </a:txBody>
                  <a:tcPr/>
                </a:tc>
              </a:tr>
              <a:tr h="195118">
                <a:tc gridSpan="2">
                  <a:txBody>
                    <a:bodyPr/>
                    <a:lstStyle/>
                    <a:p>
                      <a:pPr indent="-6985" algn="ctr">
                        <a:spcAft>
                          <a:spcPts val="0"/>
                        </a:spcAft>
                      </a:pPr>
                      <a:r>
                        <a:rPr lang="en-GB" sz="900" dirty="0" smtClean="0">
                          <a:latin typeface="Verdana" pitchFamily="34" charset="0"/>
                          <a:ea typeface="Verdana" pitchFamily="34" charset="0"/>
                          <a:cs typeface="Verdana" pitchFamily="34" charset="0"/>
                        </a:rPr>
                        <a:t>Operating Company</a:t>
                      </a:r>
                      <a:endParaRPr lang="es-CL" sz="900" dirty="0">
                        <a:latin typeface="Verdana" pitchFamily="34" charset="0"/>
                        <a:ea typeface="Verdana" pitchFamily="34" charset="0"/>
                        <a:cs typeface="Verdana" pitchFamily="34" charset="0"/>
                      </a:endParaRPr>
                    </a:p>
                  </a:txBody>
                  <a:tcPr marL="44450" marR="44450" marT="0" marB="0" anchor="ctr">
                    <a:lnL w="381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6">
                        <a:lumMod val="60000"/>
                        <a:lumOff val="40000"/>
                      </a:schemeClr>
                    </a:solidFill>
                  </a:tcPr>
                </a:tc>
                <a:tc hMerge="1">
                  <a:txBody>
                    <a:bodyPr/>
                    <a:lstStyle/>
                    <a:p>
                      <a:endParaRPr lang="es-CL"/>
                    </a:p>
                  </a:txBody>
                  <a:tcPr/>
                </a:tc>
              </a:tr>
              <a:tr h="390230">
                <a:tc>
                  <a:txBody>
                    <a:bodyPr/>
                    <a:lstStyle/>
                    <a:p>
                      <a:pPr indent="-6985" algn="just">
                        <a:spcAft>
                          <a:spcPts val="0"/>
                        </a:spcAft>
                      </a:pPr>
                      <a:r>
                        <a:rPr lang="en-GB" sz="900" dirty="0" smtClean="0">
                          <a:latin typeface="Verdana" pitchFamily="34" charset="0"/>
                          <a:ea typeface="Verdana" pitchFamily="34" charset="0"/>
                          <a:cs typeface="Verdana" pitchFamily="34" charset="0"/>
                        </a:rPr>
                        <a:t>Net Taxable Income</a:t>
                      </a:r>
                      <a:endParaRPr lang="es-CL" sz="900" dirty="0">
                        <a:latin typeface="Verdana" pitchFamily="34" charset="0"/>
                        <a:ea typeface="Verdana" pitchFamily="34" charset="0"/>
                        <a:cs typeface="Verdana" pitchFamily="34" charset="0"/>
                      </a:endParaRPr>
                    </a:p>
                  </a:txBody>
                  <a:tcPr marL="44450" marR="44450" marT="0" marB="0" anchor="ctr">
                    <a:lnL w="381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tc>
                  <a:txBody>
                    <a:bodyPr/>
                    <a:lstStyle/>
                    <a:p>
                      <a:pPr indent="-6985" algn="ctr">
                        <a:spcAft>
                          <a:spcPts val="0"/>
                        </a:spcAft>
                      </a:pPr>
                      <a:r>
                        <a:rPr lang="en-GB" sz="900" dirty="0">
                          <a:latin typeface="Verdana" pitchFamily="34" charset="0"/>
                          <a:ea typeface="Verdana" pitchFamily="34" charset="0"/>
                          <a:cs typeface="Verdana" pitchFamily="34" charset="0"/>
                        </a:rPr>
                        <a:t>100</a:t>
                      </a:r>
                      <a:endParaRPr lang="es-CL" sz="900" dirty="0">
                        <a:latin typeface="Verdana" pitchFamily="34" charset="0"/>
                        <a:ea typeface="Verdana" pitchFamily="34" charset="0"/>
                        <a:cs typeface="Verdana" pitchFamily="34" charset="0"/>
                      </a:endParaRPr>
                    </a:p>
                  </a:txBody>
                  <a:tcPr marL="44450" marR="44450" marT="0" marB="0" anchor="ctr">
                    <a:lnL w="12700" cmpd="sng">
                      <a:noFill/>
                    </a:lnL>
                    <a:lnT w="12700" cmpd="sng">
                      <a:noFill/>
                    </a:lnT>
                    <a:solidFill>
                      <a:schemeClr val="accent6">
                        <a:lumMod val="40000"/>
                        <a:lumOff val="60000"/>
                      </a:schemeClr>
                    </a:solidFill>
                  </a:tcPr>
                </a:tc>
              </a:tr>
              <a:tr h="317252">
                <a:tc>
                  <a:txBody>
                    <a:bodyPr/>
                    <a:lstStyle/>
                    <a:p>
                      <a:pPr indent="-6985" algn="just">
                        <a:spcAft>
                          <a:spcPts val="0"/>
                        </a:spcAft>
                      </a:pPr>
                      <a:r>
                        <a:rPr lang="en-GB" sz="900" dirty="0" smtClean="0">
                          <a:latin typeface="Verdana" pitchFamily="34" charset="0"/>
                          <a:ea typeface="Verdana" pitchFamily="34" charset="0"/>
                          <a:cs typeface="Verdana" pitchFamily="34" charset="0"/>
                        </a:rPr>
                        <a:t>Corporate Tax</a:t>
                      </a:r>
                      <a:r>
                        <a:rPr lang="en-GB" sz="900" baseline="0" dirty="0" smtClean="0">
                          <a:latin typeface="Verdana" pitchFamily="34" charset="0"/>
                          <a:ea typeface="Verdana" pitchFamily="34" charset="0"/>
                          <a:cs typeface="Verdana" pitchFamily="34" charset="0"/>
                        </a:rPr>
                        <a:t> </a:t>
                      </a:r>
                      <a:r>
                        <a:rPr lang="en-GB" sz="900" dirty="0" smtClean="0">
                          <a:latin typeface="Verdana" pitchFamily="34" charset="0"/>
                          <a:ea typeface="Verdana" pitchFamily="34" charset="0"/>
                          <a:cs typeface="Verdana" pitchFamily="34" charset="0"/>
                        </a:rPr>
                        <a:t>(27%)*</a:t>
                      </a:r>
                      <a:endParaRPr lang="es-CL" sz="900" dirty="0">
                        <a:latin typeface="Verdana" pitchFamily="34" charset="0"/>
                        <a:ea typeface="Verdana" pitchFamily="34" charset="0"/>
                        <a:cs typeface="Verdana" pitchFamily="34" charset="0"/>
                      </a:endParaRPr>
                    </a:p>
                  </a:txBody>
                  <a:tcPr marL="44450" marR="44450" marT="0" marB="0" anchor="ctr">
                    <a:lnL w="381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tc>
                  <a:txBody>
                    <a:bodyPr/>
                    <a:lstStyle/>
                    <a:p>
                      <a:pPr indent="-6985" algn="ctr">
                        <a:spcAft>
                          <a:spcPts val="0"/>
                        </a:spcAft>
                      </a:pPr>
                      <a:r>
                        <a:rPr lang="en-GB" sz="900" dirty="0">
                          <a:latin typeface="Verdana" pitchFamily="34" charset="0"/>
                          <a:ea typeface="Verdana" pitchFamily="34" charset="0"/>
                          <a:cs typeface="Verdana" pitchFamily="34" charset="0"/>
                        </a:rPr>
                        <a:t>27</a:t>
                      </a:r>
                      <a:endParaRPr lang="es-CL" sz="900" dirty="0">
                        <a:latin typeface="Verdana" pitchFamily="34" charset="0"/>
                        <a:ea typeface="Verdana" pitchFamily="34" charset="0"/>
                        <a:cs typeface="Verdana" pitchFamily="34" charset="0"/>
                      </a:endParaRPr>
                    </a:p>
                  </a:txBody>
                  <a:tcPr marL="44450" marR="44450" marT="0" marB="0" anchor="ctr">
                    <a:lnL w="12700" cmpd="sng">
                      <a:noFill/>
                    </a:lnL>
                    <a:solidFill>
                      <a:schemeClr val="accent6">
                        <a:lumMod val="40000"/>
                        <a:lumOff val="60000"/>
                      </a:schemeClr>
                    </a:solidFill>
                  </a:tcPr>
                </a:tc>
              </a:tr>
              <a:tr h="195118">
                <a:tc>
                  <a:txBody>
                    <a:bodyPr/>
                    <a:lstStyle/>
                    <a:p>
                      <a:pPr indent="-6985" algn="just">
                        <a:spcAft>
                          <a:spcPts val="0"/>
                        </a:spcAft>
                      </a:pPr>
                      <a:r>
                        <a:rPr lang="en-GB" sz="900" dirty="0" smtClean="0">
                          <a:latin typeface="Verdana" pitchFamily="34" charset="0"/>
                          <a:ea typeface="Verdana" pitchFamily="34" charset="0"/>
                          <a:cs typeface="Verdana" pitchFamily="34" charset="0"/>
                        </a:rPr>
                        <a:t>Remaining</a:t>
                      </a:r>
                      <a:endParaRPr lang="es-CL" sz="900" dirty="0">
                        <a:latin typeface="Verdana" pitchFamily="34" charset="0"/>
                        <a:ea typeface="Verdana" pitchFamily="34" charset="0"/>
                        <a:cs typeface="Verdana" pitchFamily="34" charset="0"/>
                      </a:endParaRPr>
                    </a:p>
                  </a:txBody>
                  <a:tcPr marL="44450" marR="44450" marT="0" marB="0" anchor="ctr">
                    <a:lnL w="381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tc>
                  <a:txBody>
                    <a:bodyPr/>
                    <a:lstStyle/>
                    <a:p>
                      <a:pPr indent="-6985" algn="ctr">
                        <a:spcAft>
                          <a:spcPts val="0"/>
                        </a:spcAft>
                      </a:pPr>
                      <a:r>
                        <a:rPr lang="en-GB" sz="900" dirty="0">
                          <a:latin typeface="Verdana" pitchFamily="34" charset="0"/>
                          <a:ea typeface="Verdana" pitchFamily="34" charset="0"/>
                          <a:cs typeface="Verdana" pitchFamily="34" charset="0"/>
                        </a:rPr>
                        <a:t>73</a:t>
                      </a:r>
                      <a:endParaRPr lang="es-CL" sz="900" dirty="0">
                        <a:latin typeface="Verdana" pitchFamily="34" charset="0"/>
                        <a:ea typeface="Verdana" pitchFamily="34" charset="0"/>
                        <a:cs typeface="Verdana" pitchFamily="34" charset="0"/>
                      </a:endParaRPr>
                    </a:p>
                  </a:txBody>
                  <a:tcPr marL="44450" marR="44450" marT="0" marB="0" anchor="ctr">
                    <a:lnL w="12700" cmpd="sng">
                      <a:noFill/>
                    </a:lnL>
                    <a:solidFill>
                      <a:schemeClr val="accent6">
                        <a:lumMod val="40000"/>
                        <a:lumOff val="60000"/>
                      </a:schemeClr>
                    </a:solidFill>
                  </a:tcPr>
                </a:tc>
              </a:tr>
              <a:tr h="195118">
                <a:tc>
                  <a:txBody>
                    <a:bodyPr/>
                    <a:lstStyle/>
                    <a:p>
                      <a:pPr indent="-6985" algn="just">
                        <a:spcAft>
                          <a:spcPts val="0"/>
                        </a:spcAft>
                      </a:pPr>
                      <a:r>
                        <a:rPr lang="en-GB" sz="900" dirty="0" smtClean="0">
                          <a:latin typeface="Verdana" pitchFamily="34" charset="0"/>
                          <a:ea typeface="Verdana" pitchFamily="34" charset="0"/>
                          <a:cs typeface="Verdana" pitchFamily="34" charset="0"/>
                        </a:rPr>
                        <a:t>Profits for Distribution</a:t>
                      </a:r>
                      <a:endParaRPr lang="es-CL" sz="900" dirty="0">
                        <a:latin typeface="Verdana" pitchFamily="34" charset="0"/>
                        <a:ea typeface="Verdana" pitchFamily="34" charset="0"/>
                        <a:cs typeface="Verdana" pitchFamily="34" charset="0"/>
                      </a:endParaRPr>
                    </a:p>
                  </a:txBody>
                  <a:tcPr marL="44450" marR="44450" marT="0" marB="0" anchor="ctr">
                    <a:lnL w="381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tc>
                  <a:txBody>
                    <a:bodyPr/>
                    <a:lstStyle/>
                    <a:p>
                      <a:pPr indent="-6985" algn="ctr">
                        <a:spcAft>
                          <a:spcPts val="0"/>
                        </a:spcAft>
                      </a:pPr>
                      <a:r>
                        <a:rPr lang="en-GB" sz="900" dirty="0">
                          <a:latin typeface="Verdana" pitchFamily="34" charset="0"/>
                          <a:ea typeface="Verdana" pitchFamily="34" charset="0"/>
                          <a:cs typeface="Verdana" pitchFamily="34" charset="0"/>
                        </a:rPr>
                        <a:t>73</a:t>
                      </a:r>
                      <a:endParaRPr lang="es-CL" sz="900" dirty="0">
                        <a:latin typeface="Verdana" pitchFamily="34" charset="0"/>
                        <a:ea typeface="Verdana" pitchFamily="34" charset="0"/>
                        <a:cs typeface="Verdana" pitchFamily="34" charset="0"/>
                      </a:endParaRPr>
                    </a:p>
                  </a:txBody>
                  <a:tcPr marL="44450" marR="44450" marT="0" marB="0" anchor="ctr">
                    <a:lnL w="12700" cmpd="sng">
                      <a:noFill/>
                    </a:lnL>
                    <a:lnB w="12700" cmpd="sng">
                      <a:noFill/>
                    </a:lnB>
                    <a:solidFill>
                      <a:schemeClr val="accent6">
                        <a:lumMod val="40000"/>
                        <a:lumOff val="60000"/>
                      </a:schemeClr>
                    </a:solidFill>
                  </a:tcPr>
                </a:tc>
              </a:tr>
              <a:tr h="195118">
                <a:tc gridSpan="2">
                  <a:txBody>
                    <a:bodyPr/>
                    <a:lstStyle/>
                    <a:p>
                      <a:pPr indent="-6985" algn="ctr">
                        <a:spcAft>
                          <a:spcPts val="0"/>
                        </a:spcAft>
                      </a:pPr>
                      <a:r>
                        <a:rPr lang="en-GB" sz="900" dirty="0" smtClean="0">
                          <a:latin typeface="Verdana" pitchFamily="34" charset="0"/>
                          <a:ea typeface="Verdana" pitchFamily="34" charset="0"/>
                          <a:cs typeface="Verdana" pitchFamily="34" charset="0"/>
                        </a:rPr>
                        <a:t>Holding</a:t>
                      </a:r>
                      <a:endParaRPr lang="es-CL" sz="900" dirty="0">
                        <a:latin typeface="Verdana" pitchFamily="34" charset="0"/>
                        <a:ea typeface="Verdana" pitchFamily="34" charset="0"/>
                        <a:cs typeface="Verdana" pitchFamily="34" charset="0"/>
                      </a:endParaRPr>
                    </a:p>
                  </a:txBody>
                  <a:tcPr marL="44450" marR="44450" marT="0" marB="0" anchor="ctr">
                    <a:lnL w="381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6">
                        <a:lumMod val="60000"/>
                        <a:lumOff val="40000"/>
                      </a:schemeClr>
                    </a:solidFill>
                  </a:tcPr>
                </a:tc>
                <a:tc hMerge="1">
                  <a:txBody>
                    <a:bodyPr/>
                    <a:lstStyle/>
                    <a:p>
                      <a:endParaRPr lang="es-CL"/>
                    </a:p>
                  </a:txBody>
                  <a:tcPr/>
                </a:tc>
              </a:tr>
              <a:tr h="195118">
                <a:tc>
                  <a:txBody>
                    <a:bodyPr/>
                    <a:lstStyle/>
                    <a:p>
                      <a:pPr indent="-6985" algn="just">
                        <a:spcAft>
                          <a:spcPts val="0"/>
                        </a:spcAft>
                      </a:pPr>
                      <a:r>
                        <a:rPr lang="en-GB" sz="900" dirty="0" smtClean="0">
                          <a:latin typeface="Verdana" pitchFamily="34" charset="0"/>
                          <a:ea typeface="Verdana" pitchFamily="34" charset="0"/>
                          <a:cs typeface="Verdana" pitchFamily="34" charset="0"/>
                        </a:rPr>
                        <a:t>Received Dividends</a:t>
                      </a:r>
                      <a:endParaRPr lang="es-CL" sz="900" dirty="0">
                        <a:latin typeface="Verdana" pitchFamily="34" charset="0"/>
                        <a:ea typeface="Verdana" pitchFamily="34" charset="0"/>
                        <a:cs typeface="Verdana" pitchFamily="34" charset="0"/>
                      </a:endParaRPr>
                    </a:p>
                  </a:txBody>
                  <a:tcPr marL="44450" marR="44450" marT="0" marB="0" anchor="ctr">
                    <a:lnL w="381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tc>
                  <a:txBody>
                    <a:bodyPr/>
                    <a:lstStyle/>
                    <a:p>
                      <a:pPr indent="-6985" algn="ctr">
                        <a:spcAft>
                          <a:spcPts val="0"/>
                        </a:spcAft>
                      </a:pPr>
                      <a:r>
                        <a:rPr lang="en-GB" sz="900" dirty="0">
                          <a:latin typeface="Verdana" pitchFamily="34" charset="0"/>
                          <a:ea typeface="Verdana" pitchFamily="34" charset="0"/>
                          <a:cs typeface="Verdana" pitchFamily="34" charset="0"/>
                        </a:rPr>
                        <a:t>73</a:t>
                      </a:r>
                      <a:endParaRPr lang="es-CL" sz="900" dirty="0">
                        <a:latin typeface="Verdana" pitchFamily="34" charset="0"/>
                        <a:ea typeface="Verdana" pitchFamily="34" charset="0"/>
                        <a:cs typeface="Verdana" pitchFamily="34" charset="0"/>
                      </a:endParaRPr>
                    </a:p>
                  </a:txBody>
                  <a:tcPr marL="44450" marR="44450" marT="0" marB="0" anchor="ctr">
                    <a:lnL w="12700" cmpd="sng">
                      <a:noFill/>
                    </a:lnL>
                    <a:lnT w="12700" cmpd="sng">
                      <a:noFill/>
                    </a:lnT>
                    <a:solidFill>
                      <a:schemeClr val="accent6">
                        <a:lumMod val="40000"/>
                        <a:lumOff val="60000"/>
                      </a:schemeClr>
                    </a:solidFill>
                  </a:tcPr>
                </a:tc>
              </a:tr>
              <a:tr h="195118">
                <a:tc>
                  <a:txBody>
                    <a:bodyPr/>
                    <a:lstStyle/>
                    <a:p>
                      <a:pPr indent="-6985" algn="just">
                        <a:spcAft>
                          <a:spcPts val="0"/>
                        </a:spcAft>
                      </a:pPr>
                      <a:r>
                        <a:rPr lang="en-GB" sz="900" dirty="0" smtClean="0">
                          <a:latin typeface="Verdana" pitchFamily="34" charset="0"/>
                          <a:ea typeface="Verdana" pitchFamily="34" charset="0"/>
                          <a:cs typeface="Verdana" pitchFamily="34" charset="0"/>
                        </a:rPr>
                        <a:t>Taxables</a:t>
                      </a:r>
                      <a:endParaRPr lang="es-CL" sz="900" dirty="0">
                        <a:latin typeface="Verdana" pitchFamily="34" charset="0"/>
                        <a:ea typeface="Verdana" pitchFamily="34" charset="0"/>
                        <a:cs typeface="Verdana" pitchFamily="34" charset="0"/>
                      </a:endParaRPr>
                    </a:p>
                  </a:txBody>
                  <a:tcPr marL="44450" marR="44450" marT="0" marB="0" anchor="ctr">
                    <a:lnL w="381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tc>
                  <a:txBody>
                    <a:bodyPr/>
                    <a:lstStyle/>
                    <a:p>
                      <a:pPr indent="-6985" algn="ctr">
                        <a:spcAft>
                          <a:spcPts val="0"/>
                        </a:spcAft>
                      </a:pPr>
                      <a:r>
                        <a:rPr lang="en-GB" sz="900" dirty="0">
                          <a:latin typeface="Verdana" pitchFamily="34" charset="0"/>
                          <a:ea typeface="Verdana" pitchFamily="34" charset="0"/>
                          <a:cs typeface="Verdana" pitchFamily="34" charset="0"/>
                        </a:rPr>
                        <a:t>0</a:t>
                      </a:r>
                      <a:endParaRPr lang="es-CL" sz="900" dirty="0">
                        <a:latin typeface="Verdana" pitchFamily="34" charset="0"/>
                        <a:ea typeface="Verdana" pitchFamily="34" charset="0"/>
                        <a:cs typeface="Verdana" pitchFamily="34" charset="0"/>
                      </a:endParaRPr>
                    </a:p>
                  </a:txBody>
                  <a:tcPr marL="44450" marR="44450" marT="0" marB="0" anchor="ctr">
                    <a:lnL w="12700" cmpd="sng">
                      <a:noFill/>
                    </a:lnL>
                    <a:solidFill>
                      <a:schemeClr val="accent6">
                        <a:lumMod val="40000"/>
                        <a:lumOff val="60000"/>
                      </a:schemeClr>
                    </a:solidFill>
                  </a:tcPr>
                </a:tc>
              </a:tr>
              <a:tr h="317252">
                <a:tc>
                  <a:txBody>
                    <a:bodyPr/>
                    <a:lstStyle/>
                    <a:p>
                      <a:pPr indent="-6985" algn="just">
                        <a:spcAft>
                          <a:spcPts val="0"/>
                        </a:spcAft>
                      </a:pPr>
                      <a:r>
                        <a:rPr lang="en-GB" sz="900" dirty="0" smtClean="0">
                          <a:latin typeface="Verdana" pitchFamily="34" charset="0"/>
                          <a:ea typeface="Verdana" pitchFamily="34" charset="0"/>
                          <a:cs typeface="Verdana" pitchFamily="34" charset="0"/>
                        </a:rPr>
                        <a:t>Corporate Tax</a:t>
                      </a:r>
                      <a:r>
                        <a:rPr lang="en-GB" sz="900" baseline="0" dirty="0" smtClean="0">
                          <a:latin typeface="Verdana" pitchFamily="34" charset="0"/>
                          <a:ea typeface="Verdana" pitchFamily="34" charset="0"/>
                          <a:cs typeface="Verdana" pitchFamily="34" charset="0"/>
                        </a:rPr>
                        <a:t> </a:t>
                      </a:r>
                      <a:r>
                        <a:rPr lang="en-GB" sz="900" dirty="0" smtClean="0">
                          <a:latin typeface="Verdana" pitchFamily="34" charset="0"/>
                          <a:ea typeface="Verdana" pitchFamily="34" charset="0"/>
                          <a:cs typeface="Verdana" pitchFamily="34" charset="0"/>
                        </a:rPr>
                        <a:t>(27</a:t>
                      </a:r>
                      <a:r>
                        <a:rPr lang="en-GB" sz="900" dirty="0">
                          <a:latin typeface="Verdana" pitchFamily="34" charset="0"/>
                          <a:ea typeface="Verdana" pitchFamily="34" charset="0"/>
                          <a:cs typeface="Verdana" pitchFamily="34" charset="0"/>
                        </a:rPr>
                        <a:t>%)</a:t>
                      </a:r>
                      <a:endParaRPr lang="es-CL" sz="900" dirty="0">
                        <a:latin typeface="Verdana" pitchFamily="34" charset="0"/>
                        <a:ea typeface="Verdana" pitchFamily="34" charset="0"/>
                        <a:cs typeface="Verdana" pitchFamily="34" charset="0"/>
                      </a:endParaRPr>
                    </a:p>
                  </a:txBody>
                  <a:tcPr marL="44450" marR="44450" marT="0" marB="0" anchor="ctr">
                    <a:lnL w="381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tc>
                  <a:txBody>
                    <a:bodyPr/>
                    <a:lstStyle/>
                    <a:p>
                      <a:pPr indent="-6985" algn="ctr">
                        <a:spcAft>
                          <a:spcPts val="0"/>
                        </a:spcAft>
                      </a:pPr>
                      <a:r>
                        <a:rPr lang="en-GB" sz="900" dirty="0">
                          <a:latin typeface="Verdana" pitchFamily="34" charset="0"/>
                          <a:ea typeface="Verdana" pitchFamily="34" charset="0"/>
                          <a:cs typeface="Verdana" pitchFamily="34" charset="0"/>
                        </a:rPr>
                        <a:t>0</a:t>
                      </a:r>
                      <a:endParaRPr lang="es-CL" sz="900" dirty="0">
                        <a:latin typeface="Verdana" pitchFamily="34" charset="0"/>
                        <a:ea typeface="Verdana" pitchFamily="34" charset="0"/>
                        <a:cs typeface="Verdana" pitchFamily="34" charset="0"/>
                      </a:endParaRPr>
                    </a:p>
                  </a:txBody>
                  <a:tcPr marL="44450" marR="44450" marT="0" marB="0" anchor="ctr">
                    <a:lnL w="12700" cmpd="sng">
                      <a:noFill/>
                    </a:lnL>
                    <a:solidFill>
                      <a:schemeClr val="accent6">
                        <a:lumMod val="40000"/>
                        <a:lumOff val="60000"/>
                      </a:schemeClr>
                    </a:solidFill>
                  </a:tcPr>
                </a:tc>
              </a:tr>
              <a:tr h="195118">
                <a:tc>
                  <a:txBody>
                    <a:bodyPr/>
                    <a:lstStyle/>
                    <a:p>
                      <a:pPr indent="-6985" algn="just">
                        <a:spcAft>
                          <a:spcPts val="0"/>
                        </a:spcAft>
                      </a:pPr>
                      <a:r>
                        <a:rPr lang="en-GB" sz="900" dirty="0" smtClean="0">
                          <a:latin typeface="Verdana" pitchFamily="34" charset="0"/>
                          <a:ea typeface="Verdana" pitchFamily="34" charset="0"/>
                          <a:cs typeface="Verdana" pitchFamily="34" charset="0"/>
                        </a:rPr>
                        <a:t>Credit (27</a:t>
                      </a:r>
                      <a:r>
                        <a:rPr lang="en-GB" sz="900" dirty="0">
                          <a:latin typeface="Verdana" pitchFamily="34" charset="0"/>
                          <a:ea typeface="Verdana" pitchFamily="34" charset="0"/>
                          <a:cs typeface="Verdana" pitchFamily="34" charset="0"/>
                        </a:rPr>
                        <a:t>%)</a:t>
                      </a:r>
                      <a:endParaRPr lang="es-CL" sz="900" dirty="0">
                        <a:latin typeface="Verdana" pitchFamily="34" charset="0"/>
                        <a:ea typeface="Verdana" pitchFamily="34" charset="0"/>
                        <a:cs typeface="Verdana" pitchFamily="34" charset="0"/>
                      </a:endParaRPr>
                    </a:p>
                  </a:txBody>
                  <a:tcPr marL="44450" marR="44450" marT="0" marB="0" anchor="ctr">
                    <a:lnL w="381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tc>
                  <a:txBody>
                    <a:bodyPr/>
                    <a:lstStyle/>
                    <a:p>
                      <a:pPr indent="-6985" algn="ctr">
                        <a:spcAft>
                          <a:spcPts val="0"/>
                        </a:spcAft>
                      </a:pPr>
                      <a:r>
                        <a:rPr lang="en-GB" sz="900" dirty="0">
                          <a:latin typeface="Verdana" pitchFamily="34" charset="0"/>
                          <a:ea typeface="Verdana" pitchFamily="34" charset="0"/>
                          <a:cs typeface="Verdana" pitchFamily="34" charset="0"/>
                        </a:rPr>
                        <a:t>27</a:t>
                      </a:r>
                      <a:endParaRPr lang="es-CL" sz="900" dirty="0">
                        <a:latin typeface="Verdana" pitchFamily="34" charset="0"/>
                        <a:ea typeface="Verdana" pitchFamily="34" charset="0"/>
                        <a:cs typeface="Verdana" pitchFamily="34" charset="0"/>
                      </a:endParaRPr>
                    </a:p>
                  </a:txBody>
                  <a:tcPr marL="44450" marR="44450" marT="0" marB="0" anchor="ctr">
                    <a:lnL w="12700" cmpd="sng">
                      <a:noFill/>
                    </a:lnL>
                    <a:solidFill>
                      <a:schemeClr val="accent6">
                        <a:lumMod val="40000"/>
                        <a:lumOff val="60000"/>
                      </a:schemeClr>
                    </a:solidFill>
                  </a:tcPr>
                </a:tc>
              </a:tr>
              <a:tr h="195118">
                <a:tc>
                  <a:txBody>
                    <a:bodyPr/>
                    <a:lstStyle/>
                    <a:p>
                      <a:pPr indent="-6985" algn="just">
                        <a:spcAft>
                          <a:spcPts val="0"/>
                        </a:spcAft>
                      </a:pPr>
                      <a:r>
                        <a:rPr lang="en-GB" sz="900" dirty="0" smtClean="0">
                          <a:latin typeface="Verdana" pitchFamily="34" charset="0"/>
                          <a:ea typeface="Verdana" pitchFamily="34" charset="0"/>
                          <a:cs typeface="Verdana" pitchFamily="34" charset="0"/>
                        </a:rPr>
                        <a:t>Tax Due</a:t>
                      </a:r>
                      <a:endParaRPr lang="es-CL" sz="900" dirty="0">
                        <a:latin typeface="Verdana" pitchFamily="34" charset="0"/>
                        <a:ea typeface="Verdana" pitchFamily="34" charset="0"/>
                        <a:cs typeface="Verdana" pitchFamily="34" charset="0"/>
                      </a:endParaRPr>
                    </a:p>
                  </a:txBody>
                  <a:tcPr marL="44450" marR="44450" marT="0" marB="0" anchor="ctr">
                    <a:lnL w="381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tc>
                  <a:txBody>
                    <a:bodyPr/>
                    <a:lstStyle/>
                    <a:p>
                      <a:pPr indent="-6985" algn="ctr">
                        <a:spcAft>
                          <a:spcPts val="0"/>
                        </a:spcAft>
                      </a:pPr>
                      <a:r>
                        <a:rPr lang="en-GB" sz="900" dirty="0">
                          <a:latin typeface="Verdana" pitchFamily="34" charset="0"/>
                          <a:ea typeface="Verdana" pitchFamily="34" charset="0"/>
                          <a:cs typeface="Verdana" pitchFamily="34" charset="0"/>
                        </a:rPr>
                        <a:t>0</a:t>
                      </a:r>
                      <a:endParaRPr lang="es-CL" sz="900" dirty="0">
                        <a:latin typeface="Verdana" pitchFamily="34" charset="0"/>
                        <a:ea typeface="Verdana" pitchFamily="34" charset="0"/>
                        <a:cs typeface="Verdana" pitchFamily="34" charset="0"/>
                      </a:endParaRPr>
                    </a:p>
                  </a:txBody>
                  <a:tcPr marL="44450" marR="44450" marT="0" marB="0" anchor="ctr">
                    <a:lnL w="12700" cmpd="sng">
                      <a:noFill/>
                    </a:lnL>
                    <a:solidFill>
                      <a:schemeClr val="accent6">
                        <a:lumMod val="40000"/>
                        <a:lumOff val="60000"/>
                      </a:schemeClr>
                    </a:solidFill>
                  </a:tcPr>
                </a:tc>
              </a:tr>
              <a:tr h="195118">
                <a:tc>
                  <a:txBody>
                    <a:bodyPr/>
                    <a:lstStyle/>
                    <a:p>
                      <a:pPr indent="-6985" algn="just">
                        <a:spcAft>
                          <a:spcPts val="0"/>
                        </a:spcAft>
                      </a:pPr>
                      <a:r>
                        <a:rPr lang="en-GB" sz="900" dirty="0" smtClean="0">
                          <a:latin typeface="Verdana" pitchFamily="34" charset="0"/>
                          <a:ea typeface="Verdana" pitchFamily="34" charset="0"/>
                          <a:cs typeface="Verdana" pitchFamily="34" charset="0"/>
                        </a:rPr>
                        <a:t>Remaining</a:t>
                      </a:r>
                      <a:endParaRPr lang="es-CL" sz="900" dirty="0">
                        <a:latin typeface="Verdana" pitchFamily="34" charset="0"/>
                        <a:ea typeface="Verdana" pitchFamily="34" charset="0"/>
                        <a:cs typeface="Verdana" pitchFamily="34" charset="0"/>
                      </a:endParaRPr>
                    </a:p>
                  </a:txBody>
                  <a:tcPr marL="44450" marR="44450" marT="0" marB="0" anchor="ctr">
                    <a:lnL w="381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tc>
                  <a:txBody>
                    <a:bodyPr/>
                    <a:lstStyle/>
                    <a:p>
                      <a:pPr indent="-6985" algn="ctr">
                        <a:spcAft>
                          <a:spcPts val="0"/>
                        </a:spcAft>
                      </a:pPr>
                      <a:r>
                        <a:rPr lang="en-GB" sz="900" dirty="0">
                          <a:latin typeface="Verdana" pitchFamily="34" charset="0"/>
                          <a:ea typeface="Verdana" pitchFamily="34" charset="0"/>
                          <a:cs typeface="Verdana" pitchFamily="34" charset="0"/>
                        </a:rPr>
                        <a:t>73</a:t>
                      </a:r>
                      <a:endParaRPr lang="es-CL" sz="900" dirty="0">
                        <a:latin typeface="Verdana" pitchFamily="34" charset="0"/>
                        <a:ea typeface="Verdana" pitchFamily="34" charset="0"/>
                        <a:cs typeface="Verdana" pitchFamily="34" charset="0"/>
                      </a:endParaRPr>
                    </a:p>
                  </a:txBody>
                  <a:tcPr marL="44450" marR="44450" marT="0" marB="0" anchor="ctr">
                    <a:lnL w="12700" cmpd="sng">
                      <a:noFill/>
                    </a:lnL>
                    <a:solidFill>
                      <a:schemeClr val="accent6">
                        <a:lumMod val="40000"/>
                        <a:lumOff val="60000"/>
                      </a:schemeClr>
                    </a:solidFill>
                  </a:tcPr>
                </a:tc>
              </a:tr>
              <a:tr h="195118">
                <a:tc>
                  <a:txBody>
                    <a:bodyPr/>
                    <a:lstStyle/>
                    <a:p>
                      <a:pPr indent="-6985" algn="just">
                        <a:spcAft>
                          <a:spcPts val="0"/>
                        </a:spcAft>
                      </a:pPr>
                      <a:r>
                        <a:rPr lang="en-GB" sz="900" dirty="0" smtClean="0">
                          <a:latin typeface="Verdana" pitchFamily="34" charset="0"/>
                          <a:ea typeface="Verdana" pitchFamily="34" charset="0"/>
                          <a:cs typeface="Verdana" pitchFamily="34" charset="0"/>
                        </a:rPr>
                        <a:t>Profits for Distribution</a:t>
                      </a:r>
                      <a:endParaRPr lang="es-CL" sz="900" dirty="0">
                        <a:latin typeface="Verdana" pitchFamily="34" charset="0"/>
                        <a:ea typeface="Verdana" pitchFamily="34" charset="0"/>
                        <a:cs typeface="Verdana" pitchFamily="34" charset="0"/>
                      </a:endParaRPr>
                    </a:p>
                  </a:txBody>
                  <a:tcPr marL="44450" marR="44450" marT="0" marB="0" anchor="ctr">
                    <a:lnL w="381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tc>
                  <a:txBody>
                    <a:bodyPr/>
                    <a:lstStyle/>
                    <a:p>
                      <a:pPr indent="-6985" algn="ctr">
                        <a:spcAft>
                          <a:spcPts val="0"/>
                        </a:spcAft>
                      </a:pPr>
                      <a:r>
                        <a:rPr lang="en-GB" sz="900" dirty="0">
                          <a:latin typeface="Verdana" pitchFamily="34" charset="0"/>
                          <a:ea typeface="Verdana" pitchFamily="34" charset="0"/>
                          <a:cs typeface="Verdana" pitchFamily="34" charset="0"/>
                        </a:rPr>
                        <a:t>73</a:t>
                      </a:r>
                      <a:endParaRPr lang="es-CL" sz="900" dirty="0">
                        <a:latin typeface="Verdana" pitchFamily="34" charset="0"/>
                        <a:ea typeface="Verdana" pitchFamily="34" charset="0"/>
                        <a:cs typeface="Verdana" pitchFamily="34" charset="0"/>
                      </a:endParaRPr>
                    </a:p>
                  </a:txBody>
                  <a:tcPr marL="44450" marR="44450" marT="0" marB="0" anchor="ctr">
                    <a:lnL w="12700" cmpd="sng">
                      <a:noFill/>
                    </a:lnL>
                    <a:lnB w="12700" cmpd="sng">
                      <a:noFill/>
                    </a:lnB>
                    <a:solidFill>
                      <a:schemeClr val="accent6">
                        <a:lumMod val="40000"/>
                        <a:lumOff val="60000"/>
                      </a:schemeClr>
                    </a:solidFill>
                  </a:tcPr>
                </a:tc>
              </a:tr>
              <a:tr h="195118">
                <a:tc gridSpan="2">
                  <a:txBody>
                    <a:bodyPr/>
                    <a:lstStyle/>
                    <a:p>
                      <a:pPr indent="-6985" algn="ctr">
                        <a:spcAft>
                          <a:spcPts val="0"/>
                        </a:spcAft>
                      </a:pPr>
                      <a:r>
                        <a:rPr lang="en-GB" sz="900" dirty="0" smtClean="0">
                          <a:latin typeface="Verdana" pitchFamily="34" charset="0"/>
                          <a:ea typeface="Verdana" pitchFamily="34" charset="0"/>
                          <a:cs typeface="Verdana" pitchFamily="34" charset="0"/>
                        </a:rPr>
                        <a:t>Foreign Company / Shareholder</a:t>
                      </a:r>
                      <a:endParaRPr lang="es-CL" sz="900" dirty="0">
                        <a:latin typeface="Verdana" pitchFamily="34" charset="0"/>
                        <a:ea typeface="Verdana" pitchFamily="34" charset="0"/>
                        <a:cs typeface="Verdana" pitchFamily="34" charset="0"/>
                      </a:endParaRPr>
                    </a:p>
                  </a:txBody>
                  <a:tcPr marL="44450" marR="44450" marT="0" marB="0" anchor="ctr">
                    <a:lnL w="381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6">
                        <a:lumMod val="60000"/>
                        <a:lumOff val="40000"/>
                      </a:schemeClr>
                    </a:solidFill>
                  </a:tcPr>
                </a:tc>
                <a:tc hMerge="1">
                  <a:txBody>
                    <a:bodyPr/>
                    <a:lstStyle/>
                    <a:p>
                      <a:endParaRPr lang="es-CL"/>
                    </a:p>
                  </a:txBody>
                  <a:tcPr/>
                </a:tc>
              </a:tr>
              <a:tr h="195118">
                <a:tc>
                  <a:txBody>
                    <a:bodyPr/>
                    <a:lstStyle/>
                    <a:p>
                      <a:pPr indent="-6985" algn="just">
                        <a:spcAft>
                          <a:spcPts val="0"/>
                        </a:spcAft>
                      </a:pPr>
                      <a:r>
                        <a:rPr lang="en-GB" sz="900" dirty="0" smtClean="0">
                          <a:latin typeface="Verdana" pitchFamily="34" charset="0"/>
                          <a:ea typeface="Verdana" pitchFamily="34" charset="0"/>
                          <a:cs typeface="Verdana" pitchFamily="34" charset="0"/>
                        </a:rPr>
                        <a:t>Distributed Dividends</a:t>
                      </a:r>
                      <a:endParaRPr lang="es-CL" sz="900" dirty="0">
                        <a:latin typeface="Verdana" pitchFamily="34" charset="0"/>
                        <a:ea typeface="Verdana" pitchFamily="34" charset="0"/>
                        <a:cs typeface="Verdana" pitchFamily="34" charset="0"/>
                      </a:endParaRPr>
                    </a:p>
                  </a:txBody>
                  <a:tcPr marL="44450" marR="44450" marT="0" marB="0" anchor="ctr">
                    <a:lnL w="381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tc>
                  <a:txBody>
                    <a:bodyPr/>
                    <a:lstStyle/>
                    <a:p>
                      <a:pPr indent="-6985" algn="ctr">
                        <a:spcAft>
                          <a:spcPts val="0"/>
                        </a:spcAft>
                      </a:pPr>
                      <a:r>
                        <a:rPr lang="en-GB" sz="900" dirty="0">
                          <a:latin typeface="Verdana" pitchFamily="34" charset="0"/>
                          <a:ea typeface="Verdana" pitchFamily="34" charset="0"/>
                          <a:cs typeface="Verdana" pitchFamily="34" charset="0"/>
                        </a:rPr>
                        <a:t>73</a:t>
                      </a:r>
                      <a:endParaRPr lang="es-CL" sz="900" dirty="0">
                        <a:latin typeface="Verdana" pitchFamily="34" charset="0"/>
                        <a:ea typeface="Verdana" pitchFamily="34" charset="0"/>
                        <a:cs typeface="Verdana" pitchFamily="34" charset="0"/>
                      </a:endParaRPr>
                    </a:p>
                  </a:txBody>
                  <a:tcPr marL="44450" marR="44450" marT="0" marB="0" anchor="ctr">
                    <a:lnL w="12700" cmpd="sng">
                      <a:noFill/>
                    </a:lnL>
                    <a:lnT w="12700" cmpd="sng">
                      <a:noFill/>
                    </a:lnT>
                    <a:solidFill>
                      <a:schemeClr val="accent6">
                        <a:lumMod val="40000"/>
                        <a:lumOff val="60000"/>
                      </a:schemeClr>
                    </a:solidFill>
                  </a:tcPr>
                </a:tc>
              </a:tr>
              <a:tr h="390230">
                <a:tc>
                  <a:txBody>
                    <a:bodyPr/>
                    <a:lstStyle/>
                    <a:p>
                      <a:pPr indent="-6985" algn="just">
                        <a:spcAft>
                          <a:spcPts val="0"/>
                        </a:spcAft>
                      </a:pPr>
                      <a:r>
                        <a:rPr lang="en-GB" sz="900" dirty="0">
                          <a:latin typeface="Verdana" pitchFamily="34" charset="0"/>
                          <a:ea typeface="Verdana" pitchFamily="34" charset="0"/>
                          <a:cs typeface="Verdana" pitchFamily="34" charset="0"/>
                        </a:rPr>
                        <a:t>Gross Up (+ 27)</a:t>
                      </a:r>
                      <a:endParaRPr lang="es-CL" sz="900" dirty="0">
                        <a:latin typeface="Verdana" pitchFamily="34" charset="0"/>
                        <a:ea typeface="Verdana" pitchFamily="34" charset="0"/>
                        <a:cs typeface="Verdana" pitchFamily="34" charset="0"/>
                      </a:endParaRPr>
                    </a:p>
                  </a:txBody>
                  <a:tcPr marL="44450" marR="44450" marT="0" marB="0" anchor="ctr">
                    <a:lnL w="381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tc>
                  <a:txBody>
                    <a:bodyPr/>
                    <a:lstStyle/>
                    <a:p>
                      <a:pPr indent="-6985" algn="ctr">
                        <a:spcAft>
                          <a:spcPts val="0"/>
                        </a:spcAft>
                      </a:pPr>
                      <a:r>
                        <a:rPr lang="en-GB" sz="900" dirty="0">
                          <a:latin typeface="Verdana" pitchFamily="34" charset="0"/>
                          <a:ea typeface="Verdana" pitchFamily="34" charset="0"/>
                          <a:cs typeface="Verdana" pitchFamily="34" charset="0"/>
                        </a:rPr>
                        <a:t>100</a:t>
                      </a:r>
                      <a:endParaRPr lang="es-CL" sz="900" dirty="0">
                        <a:latin typeface="Verdana" pitchFamily="34" charset="0"/>
                        <a:ea typeface="Verdana" pitchFamily="34" charset="0"/>
                        <a:cs typeface="Verdana" pitchFamily="34" charset="0"/>
                      </a:endParaRPr>
                    </a:p>
                  </a:txBody>
                  <a:tcPr marL="44450" marR="44450" marT="0" marB="0" anchor="ctr">
                    <a:lnL w="12700" cmpd="sng">
                      <a:noFill/>
                    </a:lnL>
                    <a:solidFill>
                      <a:schemeClr val="accent6">
                        <a:lumMod val="40000"/>
                        <a:lumOff val="60000"/>
                      </a:schemeClr>
                    </a:solidFill>
                  </a:tcPr>
                </a:tc>
              </a:tr>
              <a:tr h="195118">
                <a:tc>
                  <a:txBody>
                    <a:bodyPr/>
                    <a:lstStyle/>
                    <a:p>
                      <a:pPr indent="-6985" algn="just">
                        <a:spcAft>
                          <a:spcPts val="0"/>
                        </a:spcAft>
                      </a:pPr>
                      <a:r>
                        <a:rPr lang="en-GB" sz="900" dirty="0" smtClean="0">
                          <a:latin typeface="Verdana" pitchFamily="34" charset="0"/>
                          <a:ea typeface="Verdana" pitchFamily="34" charset="0"/>
                          <a:cs typeface="Verdana" pitchFamily="34" charset="0"/>
                        </a:rPr>
                        <a:t>Withholding Tax (35</a:t>
                      </a:r>
                      <a:r>
                        <a:rPr lang="en-GB" sz="900" dirty="0">
                          <a:latin typeface="Verdana" pitchFamily="34" charset="0"/>
                          <a:ea typeface="Verdana" pitchFamily="34" charset="0"/>
                          <a:cs typeface="Verdana" pitchFamily="34" charset="0"/>
                        </a:rPr>
                        <a:t>%)</a:t>
                      </a:r>
                      <a:endParaRPr lang="es-CL" sz="900" dirty="0">
                        <a:latin typeface="Verdana" pitchFamily="34" charset="0"/>
                        <a:ea typeface="Verdana" pitchFamily="34" charset="0"/>
                        <a:cs typeface="Verdana" pitchFamily="34" charset="0"/>
                      </a:endParaRPr>
                    </a:p>
                  </a:txBody>
                  <a:tcPr marL="44450" marR="44450" marT="0" marB="0" anchor="ctr">
                    <a:lnL w="381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tc>
                  <a:txBody>
                    <a:bodyPr/>
                    <a:lstStyle/>
                    <a:p>
                      <a:pPr indent="-6985" algn="ctr">
                        <a:spcAft>
                          <a:spcPts val="0"/>
                        </a:spcAft>
                      </a:pPr>
                      <a:r>
                        <a:rPr lang="en-GB" sz="900" dirty="0">
                          <a:latin typeface="Verdana" pitchFamily="34" charset="0"/>
                          <a:ea typeface="Verdana" pitchFamily="34" charset="0"/>
                          <a:cs typeface="Verdana" pitchFamily="34" charset="0"/>
                        </a:rPr>
                        <a:t>35</a:t>
                      </a:r>
                      <a:endParaRPr lang="es-CL" sz="900" dirty="0">
                        <a:latin typeface="Verdana" pitchFamily="34" charset="0"/>
                        <a:ea typeface="Verdana" pitchFamily="34" charset="0"/>
                        <a:cs typeface="Verdana" pitchFamily="34" charset="0"/>
                      </a:endParaRPr>
                    </a:p>
                  </a:txBody>
                  <a:tcPr marL="44450" marR="44450" marT="0" marB="0" anchor="ctr">
                    <a:lnL w="12700" cmpd="sng">
                      <a:noFill/>
                    </a:lnL>
                    <a:solidFill>
                      <a:schemeClr val="accent6">
                        <a:lumMod val="40000"/>
                        <a:lumOff val="60000"/>
                      </a:schemeClr>
                    </a:solidFill>
                  </a:tcPr>
                </a:tc>
              </a:tr>
              <a:tr h="390230">
                <a:tc>
                  <a:txBody>
                    <a:bodyPr/>
                    <a:lstStyle/>
                    <a:p>
                      <a:pPr indent="-6985" algn="just">
                        <a:spcAft>
                          <a:spcPts val="0"/>
                        </a:spcAft>
                      </a:pPr>
                      <a:r>
                        <a:rPr lang="en-GB" sz="900" dirty="0" smtClean="0">
                          <a:latin typeface="Verdana" pitchFamily="34" charset="0"/>
                          <a:ea typeface="Verdana" pitchFamily="34" charset="0"/>
                          <a:cs typeface="Verdana" pitchFamily="34" charset="0"/>
                        </a:rPr>
                        <a:t>Credit </a:t>
                      </a:r>
                      <a:r>
                        <a:rPr lang="en-GB" sz="900" dirty="0">
                          <a:latin typeface="Verdana" pitchFamily="34" charset="0"/>
                          <a:ea typeface="Verdana" pitchFamily="34" charset="0"/>
                          <a:cs typeface="Verdana" pitchFamily="34" charset="0"/>
                        </a:rPr>
                        <a:t>(27</a:t>
                      </a:r>
                      <a:r>
                        <a:rPr lang="en-GB" sz="900" dirty="0" smtClean="0">
                          <a:latin typeface="Verdana" pitchFamily="34" charset="0"/>
                          <a:ea typeface="Verdana" pitchFamily="34" charset="0"/>
                          <a:cs typeface="Verdana" pitchFamily="34" charset="0"/>
                        </a:rPr>
                        <a:t>%*100%)</a:t>
                      </a:r>
                      <a:endParaRPr lang="es-CL" sz="900" dirty="0">
                        <a:latin typeface="Verdana" pitchFamily="34" charset="0"/>
                        <a:ea typeface="Verdana" pitchFamily="34" charset="0"/>
                        <a:cs typeface="Verdana" pitchFamily="34" charset="0"/>
                      </a:endParaRPr>
                    </a:p>
                  </a:txBody>
                  <a:tcPr marL="44450" marR="44450" marT="0" marB="0" anchor="ctr">
                    <a:lnL w="381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tc>
                  <a:txBody>
                    <a:bodyPr/>
                    <a:lstStyle/>
                    <a:p>
                      <a:pPr indent="-6985" algn="ctr">
                        <a:spcAft>
                          <a:spcPts val="0"/>
                        </a:spcAft>
                      </a:pPr>
                      <a:r>
                        <a:rPr lang="en-GB" sz="900" dirty="0">
                          <a:latin typeface="Verdana" pitchFamily="34" charset="0"/>
                          <a:ea typeface="Verdana" pitchFamily="34" charset="0"/>
                          <a:cs typeface="Verdana" pitchFamily="34" charset="0"/>
                        </a:rPr>
                        <a:t>(27)</a:t>
                      </a:r>
                      <a:endParaRPr lang="es-CL" sz="900" dirty="0">
                        <a:latin typeface="Verdana" pitchFamily="34" charset="0"/>
                        <a:ea typeface="Verdana" pitchFamily="34" charset="0"/>
                        <a:cs typeface="Verdana" pitchFamily="34" charset="0"/>
                      </a:endParaRPr>
                    </a:p>
                  </a:txBody>
                  <a:tcPr marL="44450" marR="44450" marT="0" marB="0" anchor="ctr">
                    <a:lnL w="12700" cmpd="sng">
                      <a:noFill/>
                    </a:lnL>
                    <a:solidFill>
                      <a:schemeClr val="accent6">
                        <a:lumMod val="40000"/>
                        <a:lumOff val="60000"/>
                      </a:schemeClr>
                    </a:solidFill>
                  </a:tcPr>
                </a:tc>
              </a:tr>
              <a:tr h="195118">
                <a:tc>
                  <a:txBody>
                    <a:bodyPr/>
                    <a:lstStyle/>
                    <a:p>
                      <a:pPr indent="-6985" algn="just">
                        <a:spcAft>
                          <a:spcPts val="0"/>
                        </a:spcAft>
                      </a:pPr>
                      <a:r>
                        <a:rPr lang="en-GB" sz="900" dirty="0" smtClean="0">
                          <a:latin typeface="Verdana" pitchFamily="34" charset="0"/>
                          <a:ea typeface="Verdana" pitchFamily="34" charset="0"/>
                          <a:cs typeface="Verdana" pitchFamily="34" charset="0"/>
                        </a:rPr>
                        <a:t>Tax Due</a:t>
                      </a:r>
                      <a:endParaRPr lang="es-CL" sz="900" dirty="0">
                        <a:latin typeface="Verdana" pitchFamily="34" charset="0"/>
                        <a:ea typeface="Verdana" pitchFamily="34" charset="0"/>
                        <a:cs typeface="Verdana" pitchFamily="34" charset="0"/>
                      </a:endParaRPr>
                    </a:p>
                  </a:txBody>
                  <a:tcPr marL="44450" marR="44450" marT="0" marB="0" anchor="ctr">
                    <a:lnL w="381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tc>
                  <a:txBody>
                    <a:bodyPr/>
                    <a:lstStyle/>
                    <a:p>
                      <a:pPr indent="-6985" algn="ctr">
                        <a:spcAft>
                          <a:spcPts val="0"/>
                        </a:spcAft>
                      </a:pPr>
                      <a:r>
                        <a:rPr lang="en-GB" sz="900" dirty="0">
                          <a:latin typeface="Verdana" pitchFamily="34" charset="0"/>
                          <a:ea typeface="Verdana" pitchFamily="34" charset="0"/>
                          <a:cs typeface="Verdana" pitchFamily="34" charset="0"/>
                        </a:rPr>
                        <a:t>8</a:t>
                      </a:r>
                      <a:endParaRPr lang="es-CL" sz="900" dirty="0">
                        <a:latin typeface="Verdana" pitchFamily="34" charset="0"/>
                        <a:ea typeface="Verdana" pitchFamily="34" charset="0"/>
                        <a:cs typeface="Verdana" pitchFamily="34" charset="0"/>
                      </a:endParaRPr>
                    </a:p>
                  </a:txBody>
                  <a:tcPr marL="44450" marR="44450" marT="0" marB="0" anchor="ctr">
                    <a:lnL w="12700" cmpd="sng">
                      <a:noFill/>
                    </a:lnL>
                    <a:solidFill>
                      <a:schemeClr val="accent6">
                        <a:lumMod val="40000"/>
                        <a:lumOff val="60000"/>
                      </a:schemeClr>
                    </a:solidFill>
                  </a:tcPr>
                </a:tc>
              </a:tr>
              <a:tr h="195118">
                <a:tc>
                  <a:txBody>
                    <a:bodyPr/>
                    <a:lstStyle/>
                    <a:p>
                      <a:pPr indent="-6985" algn="just">
                        <a:spcAft>
                          <a:spcPts val="0"/>
                        </a:spcAft>
                      </a:pPr>
                      <a:r>
                        <a:rPr lang="en-GB" sz="900" dirty="0" smtClean="0">
                          <a:latin typeface="Verdana" pitchFamily="34" charset="0"/>
                          <a:ea typeface="Verdana" pitchFamily="34" charset="0"/>
                          <a:cs typeface="Verdana" pitchFamily="34" charset="0"/>
                        </a:rPr>
                        <a:t>Received Dividend</a:t>
                      </a:r>
                      <a:endParaRPr lang="es-CL" sz="900" dirty="0">
                        <a:latin typeface="Verdana" pitchFamily="34" charset="0"/>
                        <a:ea typeface="Verdana" pitchFamily="34" charset="0"/>
                        <a:cs typeface="Verdana" pitchFamily="34" charset="0"/>
                      </a:endParaRPr>
                    </a:p>
                  </a:txBody>
                  <a:tcPr marL="44450" marR="44450" marT="0" marB="0" anchor="ctr">
                    <a:lnL w="381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tc>
                  <a:txBody>
                    <a:bodyPr/>
                    <a:lstStyle/>
                    <a:p>
                      <a:pPr indent="-6985" algn="ctr">
                        <a:spcAft>
                          <a:spcPts val="0"/>
                        </a:spcAft>
                      </a:pPr>
                      <a:r>
                        <a:rPr lang="en-GB" sz="900" dirty="0">
                          <a:latin typeface="Verdana" pitchFamily="34" charset="0"/>
                          <a:ea typeface="Verdana" pitchFamily="34" charset="0"/>
                          <a:cs typeface="Verdana" pitchFamily="34" charset="0"/>
                        </a:rPr>
                        <a:t>65</a:t>
                      </a:r>
                      <a:endParaRPr lang="es-CL" sz="900" dirty="0">
                        <a:latin typeface="Verdana" pitchFamily="34" charset="0"/>
                        <a:ea typeface="Verdana" pitchFamily="34" charset="0"/>
                        <a:cs typeface="Verdana" pitchFamily="34" charset="0"/>
                      </a:endParaRPr>
                    </a:p>
                  </a:txBody>
                  <a:tcPr marL="44450" marR="44450" marT="0" marB="0" anchor="ctr">
                    <a:lnL w="12700" cmpd="sng">
                      <a:noFill/>
                    </a:lnL>
                    <a:lnB w="12700" cmpd="sng">
                      <a:noFill/>
                    </a:lnB>
                    <a:solidFill>
                      <a:schemeClr val="accent6">
                        <a:lumMod val="40000"/>
                        <a:lumOff val="60000"/>
                      </a:schemeClr>
                    </a:solidFill>
                  </a:tcPr>
                </a:tc>
              </a:tr>
              <a:tr h="195118">
                <a:tc gridSpan="2">
                  <a:txBody>
                    <a:bodyPr/>
                    <a:lstStyle/>
                    <a:p>
                      <a:pPr indent="-6985" algn="ctr">
                        <a:spcAft>
                          <a:spcPts val="0"/>
                        </a:spcAft>
                      </a:pPr>
                      <a:r>
                        <a:rPr lang="en-GB" sz="900" dirty="0" smtClean="0">
                          <a:latin typeface="Verdana" pitchFamily="34" charset="0"/>
                          <a:ea typeface="Verdana" pitchFamily="34" charset="0"/>
                          <a:cs typeface="Verdana" pitchFamily="34" charset="0"/>
                        </a:rPr>
                        <a:t>Total Tax Burden = </a:t>
                      </a:r>
                      <a:r>
                        <a:rPr lang="en-GB" sz="900" dirty="0">
                          <a:latin typeface="Verdana" pitchFamily="34" charset="0"/>
                          <a:ea typeface="Verdana" pitchFamily="34" charset="0"/>
                          <a:cs typeface="Verdana" pitchFamily="34" charset="0"/>
                        </a:rPr>
                        <a:t>35% </a:t>
                      </a:r>
                      <a:endParaRPr lang="es-CL" sz="900" dirty="0">
                        <a:latin typeface="Verdana" pitchFamily="34" charset="0"/>
                        <a:ea typeface="Verdana" pitchFamily="34" charset="0"/>
                        <a:cs typeface="Verdana" pitchFamily="34" charset="0"/>
                      </a:endParaRPr>
                    </a:p>
                  </a:txBody>
                  <a:tcPr marL="44450" marR="44450" marT="0" marB="0" anchor="ctr">
                    <a:lnL w="381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6">
                        <a:lumMod val="60000"/>
                        <a:lumOff val="40000"/>
                      </a:schemeClr>
                    </a:solidFill>
                  </a:tcPr>
                </a:tc>
                <a:tc hMerge="1">
                  <a:txBody>
                    <a:bodyPr/>
                    <a:lstStyle/>
                    <a:p>
                      <a:endParaRPr lang="es-CL"/>
                    </a:p>
                  </a:txBody>
                  <a:tcPr/>
                </a:tc>
              </a:tr>
            </a:tbl>
          </a:graphicData>
        </a:graphic>
      </p:graphicFrame>
      <p:sp>
        <p:nvSpPr>
          <p:cNvPr id="33" name="Title 1"/>
          <p:cNvSpPr>
            <a:spLocks noGrp="1"/>
          </p:cNvSpPr>
          <p:nvPr>
            <p:ph type="title" idx="4294967295"/>
          </p:nvPr>
        </p:nvSpPr>
        <p:spPr>
          <a:xfrm>
            <a:off x="2483768" y="116632"/>
            <a:ext cx="4176464" cy="792088"/>
          </a:xfrm>
        </p:spPr>
        <p:style>
          <a:lnRef idx="2">
            <a:schemeClr val="accent3"/>
          </a:lnRef>
          <a:fillRef idx="1">
            <a:schemeClr val="lt1"/>
          </a:fillRef>
          <a:effectRef idx="0">
            <a:schemeClr val="accent3"/>
          </a:effectRef>
          <a:fontRef idx="minor">
            <a:schemeClr val="dk1"/>
          </a:fontRef>
        </p:style>
        <p:txBody>
          <a:bodyPr>
            <a:normAutofit fontScale="90000"/>
          </a:bodyPr>
          <a:lstStyle/>
          <a:p>
            <a:pPr algn="ctr"/>
            <a:r>
              <a:rPr lang="en-US" sz="1800" dirty="0" smtClean="0">
                <a:solidFill>
                  <a:schemeClr val="tx1"/>
                </a:solidFill>
              </a:rPr>
              <a:t>COMPARISON</a:t>
            </a:r>
            <a:br>
              <a:rPr lang="en-US" sz="1800" dirty="0" smtClean="0">
                <a:solidFill>
                  <a:schemeClr val="tx1"/>
                </a:solidFill>
              </a:rPr>
            </a:br>
            <a:r>
              <a:rPr lang="en-US" sz="1800" dirty="0" smtClean="0">
                <a:solidFill>
                  <a:schemeClr val="tx1"/>
                </a:solidFill>
              </a:rPr>
              <a:t>SHAREHOLDER RESIDENT IN A TAX TREATY VS. NON-TAX TREATY JURISDICTION</a:t>
            </a:r>
            <a:endParaRPr lang="en-US" sz="1800" dirty="0">
              <a:solidFill>
                <a:schemeClr val="tx1"/>
              </a:solidFill>
            </a:endParaRPr>
          </a:p>
        </p:txBody>
      </p:sp>
      <p:sp>
        <p:nvSpPr>
          <p:cNvPr id="2" name="TextBox 1"/>
          <p:cNvSpPr txBox="1"/>
          <p:nvPr/>
        </p:nvSpPr>
        <p:spPr>
          <a:xfrm>
            <a:off x="2315450" y="6453336"/>
            <a:ext cx="4488798" cy="338554"/>
          </a:xfrm>
          <a:prstGeom prst="rect">
            <a:avLst/>
          </a:prstGeom>
          <a:ln>
            <a:prstDash val="sysDot"/>
          </a:ln>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n-US" sz="800" dirty="0" smtClean="0">
                <a:latin typeface="Verdana" panose="020B0604030504040204" pitchFamily="34" charset="0"/>
                <a:ea typeface="Verdana" panose="020B0604030504040204" pitchFamily="34" charset="0"/>
                <a:cs typeface="Verdana" panose="020B0604030504040204" pitchFamily="34" charset="0"/>
              </a:rPr>
              <a:t>* The Regime B Corporate Tax rate will be 25.5% during 2017 </a:t>
            </a:r>
            <a:br>
              <a:rPr lang="en-US" sz="800" dirty="0" smtClean="0">
                <a:latin typeface="Verdana" panose="020B0604030504040204" pitchFamily="34" charset="0"/>
                <a:ea typeface="Verdana" panose="020B0604030504040204" pitchFamily="34" charset="0"/>
                <a:cs typeface="Verdana" panose="020B0604030504040204" pitchFamily="34" charset="0"/>
              </a:rPr>
            </a:br>
            <a:r>
              <a:rPr lang="en-US" sz="800" dirty="0" smtClean="0">
                <a:latin typeface="Verdana" panose="020B0604030504040204" pitchFamily="34" charset="0"/>
                <a:ea typeface="Verdana" panose="020B0604030504040204" pitchFamily="34" charset="0"/>
                <a:cs typeface="Verdana" panose="020B0604030504040204" pitchFamily="34" charset="0"/>
              </a:rPr>
              <a:t>and 27% from 2018 onwards.</a:t>
            </a:r>
            <a:endParaRPr lang="en-US" sz="800" dirty="0">
              <a:latin typeface="Verdana" panose="020B0604030504040204" pitchFamily="34" charset="0"/>
              <a:ea typeface="Verdana" panose="020B0604030504040204" pitchFamily="34" charset="0"/>
              <a:cs typeface="Verdana" panose="020B0604030504040204" pitchFamily="34"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Rectangle 113"/>
          <p:cNvSpPr/>
          <p:nvPr/>
        </p:nvSpPr>
        <p:spPr>
          <a:xfrm>
            <a:off x="6228184" y="2492896"/>
            <a:ext cx="2771800" cy="208823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p>
        </p:txBody>
      </p:sp>
      <p:sp>
        <p:nvSpPr>
          <p:cNvPr id="104" name="Rectangle 103"/>
          <p:cNvSpPr/>
          <p:nvPr/>
        </p:nvSpPr>
        <p:spPr>
          <a:xfrm>
            <a:off x="3186100" y="2492896"/>
            <a:ext cx="2771800" cy="208823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p>
        </p:txBody>
      </p:sp>
      <p:sp>
        <p:nvSpPr>
          <p:cNvPr id="97" name="Rectangle 96"/>
          <p:cNvSpPr/>
          <p:nvPr/>
        </p:nvSpPr>
        <p:spPr>
          <a:xfrm>
            <a:off x="3186100" y="4653136"/>
            <a:ext cx="2771800" cy="2060848"/>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p>
        </p:txBody>
      </p:sp>
      <p:sp>
        <p:nvSpPr>
          <p:cNvPr id="84" name="Rectangle 83"/>
          <p:cNvSpPr/>
          <p:nvPr/>
        </p:nvSpPr>
        <p:spPr>
          <a:xfrm>
            <a:off x="6228184" y="332656"/>
            <a:ext cx="2771800" cy="2088232"/>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US" dirty="0"/>
          </a:p>
        </p:txBody>
      </p:sp>
      <p:sp>
        <p:nvSpPr>
          <p:cNvPr id="73" name="Rectangle 72"/>
          <p:cNvSpPr/>
          <p:nvPr/>
        </p:nvSpPr>
        <p:spPr>
          <a:xfrm>
            <a:off x="3186100" y="332656"/>
            <a:ext cx="2771800" cy="2088232"/>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US" dirty="0"/>
          </a:p>
        </p:txBody>
      </p:sp>
      <p:sp>
        <p:nvSpPr>
          <p:cNvPr id="71" name="Rectangle 70"/>
          <p:cNvSpPr/>
          <p:nvPr/>
        </p:nvSpPr>
        <p:spPr>
          <a:xfrm>
            <a:off x="144016" y="332656"/>
            <a:ext cx="2771800" cy="2088232"/>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US" dirty="0"/>
          </a:p>
        </p:txBody>
      </p:sp>
      <p:sp>
        <p:nvSpPr>
          <p:cNvPr id="4" name="Rectangle 3"/>
          <p:cNvSpPr/>
          <p:nvPr/>
        </p:nvSpPr>
        <p:spPr>
          <a:xfrm>
            <a:off x="1043608" y="1916832"/>
            <a:ext cx="792088" cy="360039"/>
          </a:xfrm>
          <a:prstGeom prst="rect">
            <a:avLst/>
          </a:prstGeom>
          <a:solidFill>
            <a:schemeClr val="accent6">
              <a:lumMod val="50000"/>
            </a:schemeClr>
          </a:solidFill>
          <a:ln>
            <a:solidFill>
              <a:schemeClr val="tx1"/>
            </a:solidFill>
          </a:ln>
        </p:spPr>
        <p:style>
          <a:lnRef idx="1">
            <a:schemeClr val="accent6"/>
          </a:lnRef>
          <a:fillRef idx="2">
            <a:schemeClr val="accent6"/>
          </a:fillRef>
          <a:effectRef idx="1">
            <a:schemeClr val="accent6"/>
          </a:effectRef>
          <a:fontRef idx="minor">
            <a:schemeClr val="dk1"/>
          </a:fontRef>
        </p:style>
        <p:txBody>
          <a:bodyPr anchor="ctr"/>
          <a:lstStyle/>
          <a:p>
            <a:pPr algn="ctr">
              <a:defRPr/>
            </a:pPr>
            <a:r>
              <a:rPr lang="en-US" sz="800" b="1" dirty="0" smtClean="0">
                <a:solidFill>
                  <a:schemeClr val="bg1"/>
                </a:solidFill>
                <a:latin typeface="Verdana" pitchFamily="34" charset="0"/>
                <a:ea typeface="Verdana" pitchFamily="34" charset="0"/>
                <a:cs typeface="Verdana" pitchFamily="34" charset="0"/>
              </a:rPr>
              <a:t>CHILE</a:t>
            </a:r>
            <a:endParaRPr lang="en-US" sz="800" b="1" dirty="0">
              <a:solidFill>
                <a:schemeClr val="bg1"/>
              </a:solidFill>
              <a:latin typeface="Verdana" pitchFamily="34" charset="0"/>
              <a:ea typeface="Verdana" pitchFamily="34" charset="0"/>
              <a:cs typeface="Verdana" pitchFamily="34" charset="0"/>
            </a:endParaRPr>
          </a:p>
        </p:txBody>
      </p:sp>
      <p:pic>
        <p:nvPicPr>
          <p:cNvPr id="48" name="Picture 47" descr="Check_mark_23x20_02.svg.png"/>
          <p:cNvPicPr>
            <a:picLocks noChangeAspect="1"/>
          </p:cNvPicPr>
          <p:nvPr/>
        </p:nvPicPr>
        <p:blipFill>
          <a:blip r:embed="rId3" cstate="print">
            <a:duotone>
              <a:schemeClr val="accent3">
                <a:shade val="45000"/>
                <a:satMod val="135000"/>
              </a:schemeClr>
              <a:prstClr val="white"/>
            </a:duotone>
          </a:blip>
          <a:stretch>
            <a:fillRect/>
          </a:stretch>
        </p:blipFill>
        <p:spPr>
          <a:xfrm>
            <a:off x="2261772" y="1236256"/>
            <a:ext cx="582036" cy="551347"/>
          </a:xfrm>
          <a:prstGeom prst="rect">
            <a:avLst/>
          </a:prstGeom>
        </p:spPr>
      </p:pic>
      <p:sp>
        <p:nvSpPr>
          <p:cNvPr id="72" name="Title 8"/>
          <p:cNvSpPr>
            <a:spLocks noGrp="1"/>
          </p:cNvSpPr>
          <p:nvPr>
            <p:ph type="title" idx="4294967295"/>
          </p:nvPr>
        </p:nvSpPr>
        <p:spPr bwMode="auto">
          <a:xfrm>
            <a:off x="2915816" y="44624"/>
            <a:ext cx="3312369" cy="432047"/>
          </a:xfrm>
          <a:noFill/>
          <a:ln>
            <a:miter lim="800000"/>
            <a:headEnd/>
            <a:tailEnd/>
          </a:ln>
        </p:spPr>
        <p:txBody>
          <a:bodyPr vert="horz" wrap="square" lIns="91440" tIns="45720" rIns="91440" bIns="45720" numCol="1" anchor="t" anchorCtr="0" compatLnSpc="1">
            <a:prstTxWarp prst="textNoShape">
              <a:avLst/>
            </a:prstTxWarp>
          </a:bodyPr>
          <a:lstStyle/>
          <a:p>
            <a:pPr algn="ctr"/>
            <a:r>
              <a:rPr lang="en-US" sz="1200" b="1" dirty="0" smtClean="0">
                <a:solidFill>
                  <a:schemeClr val="tx1"/>
                </a:solidFill>
              </a:rPr>
              <a:t>REGIME “A”</a:t>
            </a:r>
          </a:p>
        </p:txBody>
      </p:sp>
      <p:sp>
        <p:nvSpPr>
          <p:cNvPr id="74" name="Rectangle 73"/>
          <p:cNvSpPr/>
          <p:nvPr/>
        </p:nvSpPr>
        <p:spPr>
          <a:xfrm>
            <a:off x="3995936" y="5733256"/>
            <a:ext cx="1188640" cy="360040"/>
          </a:xfrm>
          <a:prstGeom prst="rect">
            <a:avLst/>
          </a:prstGeom>
          <a:solidFill>
            <a:schemeClr val="accent6">
              <a:lumMod val="50000"/>
            </a:schemeClr>
          </a:solidFill>
          <a:ln>
            <a:solidFill>
              <a:schemeClr val="tx1"/>
            </a:solidFill>
          </a:ln>
        </p:spPr>
        <p:style>
          <a:lnRef idx="1">
            <a:schemeClr val="accent6"/>
          </a:lnRef>
          <a:fillRef idx="2">
            <a:schemeClr val="accent6"/>
          </a:fillRef>
          <a:effectRef idx="1">
            <a:schemeClr val="accent6"/>
          </a:effectRef>
          <a:fontRef idx="minor">
            <a:schemeClr val="dk1"/>
          </a:fontRef>
        </p:style>
        <p:txBody>
          <a:bodyPr anchor="ctr"/>
          <a:lstStyle/>
          <a:p>
            <a:pPr algn="ctr">
              <a:defRPr/>
            </a:pPr>
            <a:r>
              <a:rPr lang="en-US" sz="800" b="1" dirty="0" smtClean="0">
                <a:solidFill>
                  <a:schemeClr val="bg1"/>
                </a:solidFill>
                <a:latin typeface="Verdana" pitchFamily="34" charset="0"/>
                <a:ea typeface="Verdana" pitchFamily="34" charset="0"/>
                <a:cs typeface="Verdana" pitchFamily="34" charset="0"/>
              </a:rPr>
              <a:t>CORPORATION</a:t>
            </a:r>
            <a:endParaRPr lang="en-US" sz="800" b="1" dirty="0">
              <a:solidFill>
                <a:schemeClr val="bg1"/>
              </a:solidFill>
              <a:latin typeface="Verdana" pitchFamily="34" charset="0"/>
              <a:ea typeface="Verdana" pitchFamily="34" charset="0"/>
              <a:cs typeface="Verdana" pitchFamily="34" charset="0"/>
            </a:endParaRPr>
          </a:p>
        </p:txBody>
      </p:sp>
      <p:pic>
        <p:nvPicPr>
          <p:cNvPr id="52" name="Picture 2" descr="C:\Users\pnorambuena\Desktop\1367934593.png"/>
          <p:cNvPicPr>
            <a:picLocks noChangeAspect="1" noChangeArrowheads="1"/>
          </p:cNvPicPr>
          <p:nvPr/>
        </p:nvPicPr>
        <p:blipFill>
          <a:blip r:embed="rId4" cstate="print"/>
          <a:srcRect/>
          <a:stretch>
            <a:fillRect/>
          </a:stretch>
        </p:blipFill>
        <p:spPr bwMode="auto">
          <a:xfrm>
            <a:off x="1109644" y="1020232"/>
            <a:ext cx="132817" cy="327536"/>
          </a:xfrm>
          <a:prstGeom prst="rect">
            <a:avLst/>
          </a:prstGeom>
          <a:noFill/>
        </p:spPr>
      </p:pic>
      <p:pic>
        <p:nvPicPr>
          <p:cNvPr id="53" name="Picture 2" descr="C:\Users\pnorambuena\Desktop\1367934593.png"/>
          <p:cNvPicPr>
            <a:picLocks noChangeAspect="1" noChangeArrowheads="1"/>
          </p:cNvPicPr>
          <p:nvPr/>
        </p:nvPicPr>
        <p:blipFill>
          <a:blip r:embed="rId4" cstate="print"/>
          <a:srcRect/>
          <a:stretch>
            <a:fillRect/>
          </a:stretch>
        </p:blipFill>
        <p:spPr bwMode="auto">
          <a:xfrm>
            <a:off x="1373015" y="1020232"/>
            <a:ext cx="132817" cy="327536"/>
          </a:xfrm>
          <a:prstGeom prst="rect">
            <a:avLst/>
          </a:prstGeom>
          <a:noFill/>
        </p:spPr>
      </p:pic>
      <p:pic>
        <p:nvPicPr>
          <p:cNvPr id="58" name="Picture 2" descr="C:\Users\pnorambuena\Desktop\1367934593.png"/>
          <p:cNvPicPr>
            <a:picLocks noChangeAspect="1" noChangeArrowheads="1"/>
          </p:cNvPicPr>
          <p:nvPr/>
        </p:nvPicPr>
        <p:blipFill>
          <a:blip r:embed="rId4" cstate="print"/>
          <a:srcRect/>
          <a:stretch>
            <a:fillRect/>
          </a:stretch>
        </p:blipFill>
        <p:spPr bwMode="auto">
          <a:xfrm>
            <a:off x="1624899" y="1020232"/>
            <a:ext cx="132817" cy="327536"/>
          </a:xfrm>
          <a:prstGeom prst="rect">
            <a:avLst/>
          </a:prstGeom>
          <a:noFill/>
        </p:spPr>
      </p:pic>
      <p:sp>
        <p:nvSpPr>
          <p:cNvPr id="62" name="TextBox 61"/>
          <p:cNvSpPr txBox="1"/>
          <p:nvPr/>
        </p:nvSpPr>
        <p:spPr>
          <a:xfrm>
            <a:off x="251520" y="404664"/>
            <a:ext cx="2592288" cy="338554"/>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n-US" sz="800" dirty="0" smtClean="0">
                <a:latin typeface="Verdana" pitchFamily="34" charset="0"/>
                <a:ea typeface="Verdana" pitchFamily="34" charset="0"/>
                <a:cs typeface="Verdana" pitchFamily="34" charset="0"/>
              </a:rPr>
              <a:t>Partners are exclusively individuals domiciled or resident in Chile</a:t>
            </a:r>
            <a:endParaRPr lang="en-US" sz="800" dirty="0">
              <a:latin typeface="Verdana" pitchFamily="34" charset="0"/>
              <a:ea typeface="Verdana" pitchFamily="34" charset="0"/>
              <a:cs typeface="Verdana" pitchFamily="34" charset="0"/>
            </a:endParaRPr>
          </a:p>
        </p:txBody>
      </p:sp>
      <p:cxnSp>
        <p:nvCxnSpPr>
          <p:cNvPr id="142" name="Elbow Connector 141"/>
          <p:cNvCxnSpPr>
            <a:stCxn id="52" idx="2"/>
            <a:endCxn id="4" idx="0"/>
          </p:cNvCxnSpPr>
          <p:nvPr/>
        </p:nvCxnSpPr>
        <p:spPr>
          <a:xfrm rot="16200000" flipH="1">
            <a:off x="1023320" y="1500500"/>
            <a:ext cx="569064" cy="263599"/>
          </a:xfrm>
          <a:prstGeom prst="bentConnector3">
            <a:avLst>
              <a:gd name="adj1" fmla="val 50000"/>
            </a:avLst>
          </a:prstGeom>
          <a:ln>
            <a:tailEnd type="arrow"/>
          </a:ln>
        </p:spPr>
        <p:style>
          <a:lnRef idx="1">
            <a:schemeClr val="dk1"/>
          </a:lnRef>
          <a:fillRef idx="0">
            <a:schemeClr val="dk1"/>
          </a:fillRef>
          <a:effectRef idx="0">
            <a:schemeClr val="dk1"/>
          </a:effectRef>
          <a:fontRef idx="minor">
            <a:schemeClr val="tx1"/>
          </a:fontRef>
        </p:style>
      </p:cxnSp>
      <p:cxnSp>
        <p:nvCxnSpPr>
          <p:cNvPr id="144" name="Elbow Connector 143"/>
          <p:cNvCxnSpPr>
            <a:stCxn id="58" idx="2"/>
            <a:endCxn id="4" idx="0"/>
          </p:cNvCxnSpPr>
          <p:nvPr/>
        </p:nvCxnSpPr>
        <p:spPr>
          <a:xfrm rot="5400000">
            <a:off x="1280948" y="1506472"/>
            <a:ext cx="569064" cy="251656"/>
          </a:xfrm>
          <a:prstGeom prst="bentConnector3">
            <a:avLst>
              <a:gd name="adj1" fmla="val 50000"/>
            </a:avLst>
          </a:prstGeom>
          <a:ln>
            <a:tailEnd type="arrow"/>
          </a:ln>
        </p:spPr>
        <p:style>
          <a:lnRef idx="1">
            <a:schemeClr val="dk1"/>
          </a:lnRef>
          <a:fillRef idx="0">
            <a:schemeClr val="dk1"/>
          </a:fillRef>
          <a:effectRef idx="0">
            <a:schemeClr val="dk1"/>
          </a:effectRef>
          <a:fontRef idx="minor">
            <a:schemeClr val="tx1"/>
          </a:fontRef>
        </p:style>
      </p:cxnSp>
      <p:cxnSp>
        <p:nvCxnSpPr>
          <p:cNvPr id="146" name="Straight Arrow Connector 145"/>
          <p:cNvCxnSpPr>
            <a:stCxn id="53" idx="2"/>
            <a:endCxn id="4" idx="0"/>
          </p:cNvCxnSpPr>
          <p:nvPr/>
        </p:nvCxnSpPr>
        <p:spPr>
          <a:xfrm>
            <a:off x="1439424" y="1347768"/>
            <a:ext cx="228" cy="56906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48" name="Rectangle 147"/>
          <p:cNvSpPr/>
          <p:nvPr/>
        </p:nvSpPr>
        <p:spPr>
          <a:xfrm>
            <a:off x="3888432" y="1052736"/>
            <a:ext cx="576065" cy="216024"/>
          </a:xfrm>
          <a:prstGeom prst="rect">
            <a:avLst/>
          </a:prstGeom>
          <a:ln w="317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r>
              <a:rPr lang="en-US" sz="800" b="1" dirty="0" smtClean="0">
                <a:latin typeface="Verdana" pitchFamily="34" charset="0"/>
                <a:ea typeface="Verdana" pitchFamily="34" charset="0"/>
                <a:cs typeface="Verdana" pitchFamily="34" charset="0"/>
              </a:rPr>
              <a:t>FOR.</a:t>
            </a:r>
            <a:endParaRPr lang="en-US" sz="800" b="1" dirty="0">
              <a:latin typeface="Verdana" pitchFamily="34" charset="0"/>
              <a:ea typeface="Verdana" pitchFamily="34" charset="0"/>
              <a:cs typeface="Verdana" pitchFamily="34" charset="0"/>
            </a:endParaRPr>
          </a:p>
        </p:txBody>
      </p:sp>
      <p:pic>
        <p:nvPicPr>
          <p:cNvPr id="152" name="Picture 151" descr="Check_mark_23x20_02.svg.png"/>
          <p:cNvPicPr>
            <a:picLocks noChangeAspect="1"/>
          </p:cNvPicPr>
          <p:nvPr/>
        </p:nvPicPr>
        <p:blipFill>
          <a:blip r:embed="rId3" cstate="print">
            <a:duotone>
              <a:schemeClr val="accent3">
                <a:shade val="45000"/>
                <a:satMod val="135000"/>
              </a:schemeClr>
              <a:prstClr val="white"/>
            </a:duotone>
          </a:blip>
          <a:stretch>
            <a:fillRect/>
          </a:stretch>
        </p:blipFill>
        <p:spPr>
          <a:xfrm>
            <a:off x="5256584" y="1221469"/>
            <a:ext cx="582036" cy="551347"/>
          </a:xfrm>
          <a:prstGeom prst="rect">
            <a:avLst/>
          </a:prstGeom>
        </p:spPr>
      </p:pic>
      <p:cxnSp>
        <p:nvCxnSpPr>
          <p:cNvPr id="155" name="Elbow Connector 154"/>
          <p:cNvCxnSpPr>
            <a:stCxn id="148" idx="2"/>
            <a:endCxn id="56" idx="0"/>
          </p:cNvCxnSpPr>
          <p:nvPr/>
        </p:nvCxnSpPr>
        <p:spPr>
          <a:xfrm rot="16200000" flipH="1">
            <a:off x="4050450" y="1394774"/>
            <a:ext cx="648072" cy="396043"/>
          </a:xfrm>
          <a:prstGeom prst="bentConnector3">
            <a:avLst>
              <a:gd name="adj1" fmla="val 50000"/>
            </a:avLst>
          </a:prstGeom>
          <a:ln>
            <a:tailEnd type="arrow"/>
          </a:ln>
        </p:spPr>
        <p:style>
          <a:lnRef idx="1">
            <a:schemeClr val="dk1"/>
          </a:lnRef>
          <a:fillRef idx="0">
            <a:schemeClr val="dk1"/>
          </a:fillRef>
          <a:effectRef idx="0">
            <a:schemeClr val="dk1"/>
          </a:effectRef>
          <a:fontRef idx="minor">
            <a:schemeClr val="tx1"/>
          </a:fontRef>
        </p:style>
      </p:cxnSp>
      <p:cxnSp>
        <p:nvCxnSpPr>
          <p:cNvPr id="157" name="Elbow Connector 156"/>
          <p:cNvCxnSpPr>
            <a:stCxn id="93" idx="2"/>
            <a:endCxn id="56" idx="0"/>
          </p:cNvCxnSpPr>
          <p:nvPr/>
        </p:nvCxnSpPr>
        <p:spPr>
          <a:xfrm rot="5400000">
            <a:off x="4410490" y="1430778"/>
            <a:ext cx="648072" cy="324036"/>
          </a:xfrm>
          <a:prstGeom prst="bentConnector3">
            <a:avLst>
              <a:gd name="adj1" fmla="val 50000"/>
            </a:avLst>
          </a:prstGeom>
          <a:ln>
            <a:tailEnd type="arrow"/>
          </a:ln>
        </p:spPr>
        <p:style>
          <a:lnRef idx="1">
            <a:schemeClr val="dk1"/>
          </a:lnRef>
          <a:fillRef idx="0">
            <a:schemeClr val="dk1"/>
          </a:fillRef>
          <a:effectRef idx="0">
            <a:schemeClr val="dk1"/>
          </a:effectRef>
          <a:fontRef idx="minor">
            <a:schemeClr val="tx1"/>
          </a:fontRef>
        </p:style>
      </p:cxnSp>
      <p:sp>
        <p:nvSpPr>
          <p:cNvPr id="159" name="Rectangle 158"/>
          <p:cNvSpPr/>
          <p:nvPr/>
        </p:nvSpPr>
        <p:spPr>
          <a:xfrm>
            <a:off x="7668345" y="1196752"/>
            <a:ext cx="504055" cy="216023"/>
          </a:xfrm>
          <a:prstGeom prst="rect">
            <a:avLst/>
          </a:prstGeom>
          <a:ln w="317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r>
              <a:rPr lang="en-US" sz="800" b="1" dirty="0" smtClean="0">
                <a:latin typeface="Verdana" pitchFamily="34" charset="0"/>
                <a:ea typeface="Verdana" pitchFamily="34" charset="0"/>
                <a:cs typeface="Verdana" pitchFamily="34" charset="0"/>
              </a:rPr>
              <a:t>FOR.</a:t>
            </a:r>
            <a:endParaRPr lang="en-US" sz="800" b="1" dirty="0">
              <a:latin typeface="Verdana" pitchFamily="34" charset="0"/>
              <a:ea typeface="Verdana" pitchFamily="34" charset="0"/>
              <a:cs typeface="Verdana" pitchFamily="34" charset="0"/>
            </a:endParaRPr>
          </a:p>
        </p:txBody>
      </p:sp>
      <p:pic>
        <p:nvPicPr>
          <p:cNvPr id="166" name="Picture 2" descr="C:\Users\pnorambuena\Desktop\1367934593.png"/>
          <p:cNvPicPr>
            <a:picLocks noChangeAspect="1" noChangeArrowheads="1"/>
          </p:cNvPicPr>
          <p:nvPr/>
        </p:nvPicPr>
        <p:blipFill>
          <a:blip r:embed="rId4" cstate="print"/>
          <a:srcRect/>
          <a:stretch>
            <a:fillRect/>
          </a:stretch>
        </p:blipFill>
        <p:spPr bwMode="auto">
          <a:xfrm>
            <a:off x="7319503" y="1124744"/>
            <a:ext cx="132817" cy="327536"/>
          </a:xfrm>
          <a:prstGeom prst="rect">
            <a:avLst/>
          </a:prstGeom>
          <a:noFill/>
        </p:spPr>
      </p:pic>
      <p:pic>
        <p:nvPicPr>
          <p:cNvPr id="167" name="Picture 166" descr="Check_mark_23x20_02.svg.png"/>
          <p:cNvPicPr>
            <a:picLocks noChangeAspect="1"/>
          </p:cNvPicPr>
          <p:nvPr/>
        </p:nvPicPr>
        <p:blipFill>
          <a:blip r:embed="rId3" cstate="print">
            <a:duotone>
              <a:schemeClr val="accent3">
                <a:shade val="45000"/>
                <a:satMod val="135000"/>
              </a:schemeClr>
              <a:prstClr val="white"/>
            </a:duotone>
          </a:blip>
          <a:stretch>
            <a:fillRect/>
          </a:stretch>
        </p:blipFill>
        <p:spPr>
          <a:xfrm>
            <a:off x="8382452" y="1268760"/>
            <a:ext cx="582036" cy="551347"/>
          </a:xfrm>
          <a:prstGeom prst="rect">
            <a:avLst/>
          </a:prstGeom>
        </p:spPr>
      </p:pic>
      <p:cxnSp>
        <p:nvCxnSpPr>
          <p:cNvPr id="169" name="Elbow Connector 168"/>
          <p:cNvCxnSpPr>
            <a:stCxn id="159" idx="2"/>
            <a:endCxn id="65" idx="0"/>
          </p:cNvCxnSpPr>
          <p:nvPr/>
        </p:nvCxnSpPr>
        <p:spPr>
          <a:xfrm rot="5400000">
            <a:off x="7560333" y="1556791"/>
            <a:ext cx="504057" cy="216025"/>
          </a:xfrm>
          <a:prstGeom prst="bentConnector3">
            <a:avLst>
              <a:gd name="adj1" fmla="val 46846"/>
            </a:avLst>
          </a:prstGeom>
          <a:ln>
            <a:tailEnd type="arrow"/>
          </a:ln>
        </p:spPr>
        <p:style>
          <a:lnRef idx="1">
            <a:schemeClr val="dk1"/>
          </a:lnRef>
          <a:fillRef idx="0">
            <a:schemeClr val="dk1"/>
          </a:fillRef>
          <a:effectRef idx="0">
            <a:schemeClr val="dk1"/>
          </a:effectRef>
          <a:fontRef idx="minor">
            <a:schemeClr val="tx1"/>
          </a:fontRef>
        </p:style>
      </p:cxnSp>
      <p:cxnSp>
        <p:nvCxnSpPr>
          <p:cNvPr id="173" name="Elbow Connector 172"/>
          <p:cNvCxnSpPr>
            <a:stCxn id="166" idx="2"/>
            <a:endCxn id="65" idx="0"/>
          </p:cNvCxnSpPr>
          <p:nvPr/>
        </p:nvCxnSpPr>
        <p:spPr>
          <a:xfrm rot="16200000" flipH="1">
            <a:off x="7312854" y="1525338"/>
            <a:ext cx="464552" cy="318436"/>
          </a:xfrm>
          <a:prstGeom prst="bentConnector3">
            <a:avLst>
              <a:gd name="adj1" fmla="val 41442"/>
            </a:avLst>
          </a:prstGeom>
          <a:ln>
            <a:tailEnd type="arrow"/>
          </a:ln>
        </p:spPr>
        <p:style>
          <a:lnRef idx="1">
            <a:schemeClr val="dk1"/>
          </a:lnRef>
          <a:fillRef idx="0">
            <a:schemeClr val="dk1"/>
          </a:fillRef>
          <a:effectRef idx="0">
            <a:schemeClr val="dk1"/>
          </a:effectRef>
          <a:fontRef idx="minor">
            <a:schemeClr val="tx1"/>
          </a:fontRef>
        </p:style>
      </p:cxnSp>
      <p:sp>
        <p:nvSpPr>
          <p:cNvPr id="214" name="Rectangle 213"/>
          <p:cNvSpPr/>
          <p:nvPr/>
        </p:nvSpPr>
        <p:spPr>
          <a:xfrm>
            <a:off x="7674316" y="3068960"/>
            <a:ext cx="570092" cy="216023"/>
          </a:xfrm>
          <a:prstGeom prst="rect">
            <a:avLst/>
          </a:prstGeom>
          <a:solidFill>
            <a:schemeClr val="accent6">
              <a:lumMod val="50000"/>
            </a:schemeClr>
          </a:solidFill>
          <a:ln w="317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r>
              <a:rPr lang="en-US" sz="800" b="1" dirty="0" smtClean="0">
                <a:latin typeface="Verdana" pitchFamily="34" charset="0"/>
                <a:ea typeface="Verdana" pitchFamily="34" charset="0"/>
                <a:cs typeface="Verdana" pitchFamily="34" charset="0"/>
              </a:rPr>
              <a:t>CHILE</a:t>
            </a:r>
            <a:endParaRPr lang="en-US" sz="800" b="1" dirty="0">
              <a:latin typeface="Verdana" pitchFamily="34" charset="0"/>
              <a:ea typeface="Verdana" pitchFamily="34" charset="0"/>
              <a:cs typeface="Verdana" pitchFamily="34" charset="0"/>
            </a:endParaRPr>
          </a:p>
        </p:txBody>
      </p:sp>
      <p:pic>
        <p:nvPicPr>
          <p:cNvPr id="215" name="Picture 214" descr="mark-39951_960_720.png"/>
          <p:cNvPicPr>
            <a:picLocks noChangeAspect="1"/>
          </p:cNvPicPr>
          <p:nvPr/>
        </p:nvPicPr>
        <p:blipFill>
          <a:blip r:embed="rId5" cstate="print">
            <a:duotone>
              <a:schemeClr val="accent2">
                <a:shade val="45000"/>
                <a:satMod val="135000"/>
              </a:schemeClr>
              <a:prstClr val="white"/>
            </a:duotone>
          </a:blip>
          <a:stretch>
            <a:fillRect/>
          </a:stretch>
        </p:blipFill>
        <p:spPr>
          <a:xfrm>
            <a:off x="5292080" y="5737534"/>
            <a:ext cx="360040" cy="427770"/>
          </a:xfrm>
          <a:prstGeom prst="rect">
            <a:avLst/>
          </a:prstGeom>
        </p:spPr>
      </p:pic>
      <p:pic>
        <p:nvPicPr>
          <p:cNvPr id="37" name="Picture 36" descr="mark-39951_960_720.png"/>
          <p:cNvPicPr>
            <a:picLocks noChangeAspect="1"/>
          </p:cNvPicPr>
          <p:nvPr/>
        </p:nvPicPr>
        <p:blipFill>
          <a:blip r:embed="rId5" cstate="print">
            <a:duotone>
              <a:schemeClr val="accent2">
                <a:shade val="45000"/>
                <a:satMod val="135000"/>
              </a:schemeClr>
              <a:prstClr val="white"/>
            </a:duotone>
          </a:blip>
          <a:stretch>
            <a:fillRect/>
          </a:stretch>
        </p:blipFill>
        <p:spPr>
          <a:xfrm>
            <a:off x="5508104" y="3501008"/>
            <a:ext cx="360040" cy="427770"/>
          </a:xfrm>
          <a:prstGeom prst="rect">
            <a:avLst/>
          </a:prstGeom>
        </p:spPr>
      </p:pic>
      <p:pic>
        <p:nvPicPr>
          <p:cNvPr id="38" name="Picture 37" descr="mark-39951_960_720.png"/>
          <p:cNvPicPr>
            <a:picLocks noChangeAspect="1"/>
          </p:cNvPicPr>
          <p:nvPr/>
        </p:nvPicPr>
        <p:blipFill>
          <a:blip r:embed="rId5" cstate="print">
            <a:duotone>
              <a:schemeClr val="accent2">
                <a:shade val="45000"/>
                <a:satMod val="135000"/>
              </a:schemeClr>
              <a:prstClr val="white"/>
            </a:duotone>
          </a:blip>
          <a:stretch>
            <a:fillRect/>
          </a:stretch>
        </p:blipFill>
        <p:spPr>
          <a:xfrm>
            <a:off x="8460432" y="3505286"/>
            <a:ext cx="360040" cy="427770"/>
          </a:xfrm>
          <a:prstGeom prst="rect">
            <a:avLst/>
          </a:prstGeom>
        </p:spPr>
      </p:pic>
      <p:sp>
        <p:nvSpPr>
          <p:cNvPr id="39" name="TextBox 38"/>
          <p:cNvSpPr txBox="1"/>
          <p:nvPr/>
        </p:nvSpPr>
        <p:spPr>
          <a:xfrm>
            <a:off x="683568" y="908720"/>
            <a:ext cx="720080" cy="215444"/>
          </a:xfrm>
          <a:prstGeom prst="rect">
            <a:avLst/>
          </a:prstGeom>
          <a:noFill/>
        </p:spPr>
        <p:txBody>
          <a:bodyPr wrap="square" rtlCol="0">
            <a:spAutoFit/>
          </a:bodyPr>
          <a:lstStyle/>
          <a:p>
            <a:r>
              <a:rPr lang="en-US" sz="800" dirty="0" smtClean="0">
                <a:latin typeface="Verdana" pitchFamily="34" charset="0"/>
                <a:ea typeface="Verdana" pitchFamily="34" charset="0"/>
                <a:cs typeface="Verdana" pitchFamily="34" charset="0"/>
              </a:rPr>
              <a:t>CHILE</a:t>
            </a:r>
            <a:endParaRPr lang="en-US" sz="800" dirty="0">
              <a:latin typeface="Verdana" pitchFamily="34" charset="0"/>
              <a:ea typeface="Verdana" pitchFamily="34" charset="0"/>
              <a:cs typeface="Verdana" pitchFamily="34" charset="0"/>
            </a:endParaRPr>
          </a:p>
        </p:txBody>
      </p:sp>
      <p:sp>
        <p:nvSpPr>
          <p:cNvPr id="56" name="Rectangle 55"/>
          <p:cNvSpPr/>
          <p:nvPr/>
        </p:nvSpPr>
        <p:spPr>
          <a:xfrm>
            <a:off x="4176464" y="1916832"/>
            <a:ext cx="792088" cy="360039"/>
          </a:xfrm>
          <a:prstGeom prst="rect">
            <a:avLst/>
          </a:prstGeom>
          <a:solidFill>
            <a:schemeClr val="accent6">
              <a:lumMod val="50000"/>
            </a:schemeClr>
          </a:solidFill>
          <a:ln>
            <a:solidFill>
              <a:schemeClr val="tx1"/>
            </a:solidFill>
          </a:ln>
        </p:spPr>
        <p:style>
          <a:lnRef idx="1">
            <a:schemeClr val="accent6"/>
          </a:lnRef>
          <a:fillRef idx="2">
            <a:schemeClr val="accent6"/>
          </a:fillRef>
          <a:effectRef idx="1">
            <a:schemeClr val="accent6"/>
          </a:effectRef>
          <a:fontRef idx="minor">
            <a:schemeClr val="dk1"/>
          </a:fontRef>
        </p:style>
        <p:txBody>
          <a:bodyPr anchor="ctr"/>
          <a:lstStyle/>
          <a:p>
            <a:pPr algn="ctr">
              <a:defRPr/>
            </a:pPr>
            <a:r>
              <a:rPr lang="en-US" sz="800" b="1" dirty="0" smtClean="0">
                <a:solidFill>
                  <a:schemeClr val="bg1"/>
                </a:solidFill>
                <a:latin typeface="Verdana" pitchFamily="34" charset="0"/>
                <a:ea typeface="Verdana" pitchFamily="34" charset="0"/>
                <a:cs typeface="Verdana" pitchFamily="34" charset="0"/>
              </a:rPr>
              <a:t>CHILE</a:t>
            </a:r>
            <a:endParaRPr lang="en-US" sz="800" b="1" dirty="0">
              <a:solidFill>
                <a:schemeClr val="bg1"/>
              </a:solidFill>
              <a:latin typeface="Verdana" pitchFamily="34" charset="0"/>
              <a:ea typeface="Verdana" pitchFamily="34" charset="0"/>
              <a:cs typeface="Verdana" pitchFamily="34" charset="0"/>
            </a:endParaRPr>
          </a:p>
        </p:txBody>
      </p:sp>
      <p:sp>
        <p:nvSpPr>
          <p:cNvPr id="61" name="TextBox 60"/>
          <p:cNvSpPr txBox="1"/>
          <p:nvPr/>
        </p:nvSpPr>
        <p:spPr>
          <a:xfrm>
            <a:off x="6300192" y="395953"/>
            <a:ext cx="2632043" cy="461665"/>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n-US" sz="800" dirty="0" smtClean="0">
                <a:latin typeface="Verdana" pitchFamily="34" charset="0"/>
                <a:ea typeface="Verdana" pitchFamily="34" charset="0"/>
                <a:cs typeface="Verdana" pitchFamily="34" charset="0"/>
              </a:rPr>
              <a:t>Partners are exclusively individuals domiciled or resident in Chile and/or taxpayers not domiciled nor resident in Chile</a:t>
            </a:r>
            <a:endParaRPr lang="en-US" sz="800" dirty="0">
              <a:latin typeface="Verdana" pitchFamily="34" charset="0"/>
              <a:ea typeface="Verdana" pitchFamily="34" charset="0"/>
              <a:cs typeface="Verdana" pitchFamily="34" charset="0"/>
            </a:endParaRPr>
          </a:p>
        </p:txBody>
      </p:sp>
      <p:sp>
        <p:nvSpPr>
          <p:cNvPr id="65" name="Rectangle 64"/>
          <p:cNvSpPr/>
          <p:nvPr/>
        </p:nvSpPr>
        <p:spPr>
          <a:xfrm>
            <a:off x="7308304" y="1916832"/>
            <a:ext cx="792088" cy="360039"/>
          </a:xfrm>
          <a:prstGeom prst="rect">
            <a:avLst/>
          </a:prstGeom>
          <a:solidFill>
            <a:schemeClr val="accent6">
              <a:lumMod val="50000"/>
            </a:schemeClr>
          </a:solidFill>
          <a:ln>
            <a:solidFill>
              <a:schemeClr val="tx1"/>
            </a:solidFill>
          </a:ln>
        </p:spPr>
        <p:style>
          <a:lnRef idx="1">
            <a:schemeClr val="accent6"/>
          </a:lnRef>
          <a:fillRef idx="2">
            <a:schemeClr val="accent6"/>
          </a:fillRef>
          <a:effectRef idx="1">
            <a:schemeClr val="accent6"/>
          </a:effectRef>
          <a:fontRef idx="minor">
            <a:schemeClr val="dk1"/>
          </a:fontRef>
        </p:style>
        <p:txBody>
          <a:bodyPr anchor="ctr"/>
          <a:lstStyle/>
          <a:p>
            <a:pPr algn="ctr">
              <a:defRPr/>
            </a:pPr>
            <a:r>
              <a:rPr lang="en-US" sz="800" b="1" dirty="0" smtClean="0">
                <a:solidFill>
                  <a:schemeClr val="bg1"/>
                </a:solidFill>
                <a:latin typeface="Verdana" pitchFamily="34" charset="0"/>
                <a:ea typeface="Verdana" pitchFamily="34" charset="0"/>
                <a:cs typeface="Verdana" pitchFamily="34" charset="0"/>
              </a:rPr>
              <a:t>CHILE</a:t>
            </a:r>
            <a:endParaRPr lang="en-US" sz="800" b="1" dirty="0">
              <a:solidFill>
                <a:schemeClr val="bg1"/>
              </a:solidFill>
              <a:latin typeface="Verdana" pitchFamily="34" charset="0"/>
              <a:ea typeface="Verdana" pitchFamily="34" charset="0"/>
              <a:cs typeface="Verdana" pitchFamily="34" charset="0"/>
            </a:endParaRPr>
          </a:p>
        </p:txBody>
      </p:sp>
      <p:sp>
        <p:nvSpPr>
          <p:cNvPr id="93" name="Rectangle 92"/>
          <p:cNvSpPr/>
          <p:nvPr/>
        </p:nvSpPr>
        <p:spPr>
          <a:xfrm>
            <a:off x="4608511" y="1052736"/>
            <a:ext cx="576065" cy="216024"/>
          </a:xfrm>
          <a:prstGeom prst="rect">
            <a:avLst/>
          </a:prstGeom>
          <a:ln w="317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r>
              <a:rPr lang="en-US" sz="800" b="1" dirty="0" smtClean="0">
                <a:latin typeface="Verdana" pitchFamily="34" charset="0"/>
                <a:ea typeface="Verdana" pitchFamily="34" charset="0"/>
                <a:cs typeface="Verdana" pitchFamily="34" charset="0"/>
              </a:rPr>
              <a:t>FOR.</a:t>
            </a:r>
            <a:endParaRPr lang="en-US" sz="800" b="1" dirty="0">
              <a:latin typeface="Verdana" pitchFamily="34" charset="0"/>
              <a:ea typeface="Verdana" pitchFamily="34" charset="0"/>
              <a:cs typeface="Verdana" pitchFamily="34" charset="0"/>
            </a:endParaRPr>
          </a:p>
        </p:txBody>
      </p:sp>
      <p:sp>
        <p:nvSpPr>
          <p:cNvPr id="96" name="TextBox 95"/>
          <p:cNvSpPr txBox="1"/>
          <p:nvPr/>
        </p:nvSpPr>
        <p:spPr>
          <a:xfrm>
            <a:off x="6876256" y="1052736"/>
            <a:ext cx="720080" cy="215444"/>
          </a:xfrm>
          <a:prstGeom prst="rect">
            <a:avLst/>
          </a:prstGeom>
          <a:noFill/>
        </p:spPr>
        <p:txBody>
          <a:bodyPr wrap="square" rtlCol="0">
            <a:spAutoFit/>
          </a:bodyPr>
          <a:lstStyle/>
          <a:p>
            <a:r>
              <a:rPr lang="en-US" sz="800" dirty="0" smtClean="0">
                <a:latin typeface="Verdana" pitchFamily="34" charset="0"/>
                <a:ea typeface="Verdana" pitchFamily="34" charset="0"/>
                <a:cs typeface="Verdana" pitchFamily="34" charset="0"/>
              </a:rPr>
              <a:t>CHILE</a:t>
            </a:r>
            <a:endParaRPr lang="en-US" sz="800" dirty="0">
              <a:latin typeface="Verdana" pitchFamily="34" charset="0"/>
              <a:ea typeface="Verdana" pitchFamily="34" charset="0"/>
              <a:cs typeface="Verdana" pitchFamily="34" charset="0"/>
            </a:endParaRPr>
          </a:p>
        </p:txBody>
      </p:sp>
      <p:sp>
        <p:nvSpPr>
          <p:cNvPr id="99" name="Rectangle 98"/>
          <p:cNvSpPr/>
          <p:nvPr/>
        </p:nvSpPr>
        <p:spPr>
          <a:xfrm>
            <a:off x="3923928" y="3068961"/>
            <a:ext cx="576065" cy="216024"/>
          </a:xfrm>
          <a:prstGeom prst="rect">
            <a:avLst/>
          </a:prstGeom>
          <a:solidFill>
            <a:schemeClr val="accent6">
              <a:lumMod val="50000"/>
            </a:schemeClr>
          </a:solidFill>
          <a:ln w="317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r>
              <a:rPr lang="en-US" sz="800" b="1" dirty="0" smtClean="0">
                <a:latin typeface="Verdana" pitchFamily="34" charset="0"/>
                <a:ea typeface="Verdana" pitchFamily="34" charset="0"/>
                <a:cs typeface="Verdana" pitchFamily="34" charset="0"/>
              </a:rPr>
              <a:t>CHILE</a:t>
            </a:r>
            <a:endParaRPr lang="en-US" sz="800" b="1" dirty="0">
              <a:latin typeface="Verdana" pitchFamily="34" charset="0"/>
              <a:ea typeface="Verdana" pitchFamily="34" charset="0"/>
              <a:cs typeface="Verdana" pitchFamily="34" charset="0"/>
            </a:endParaRPr>
          </a:p>
        </p:txBody>
      </p:sp>
      <p:cxnSp>
        <p:nvCxnSpPr>
          <p:cNvPr id="100" name="Elbow Connector 99"/>
          <p:cNvCxnSpPr>
            <a:stCxn id="99" idx="2"/>
            <a:endCxn id="102" idx="0"/>
          </p:cNvCxnSpPr>
          <p:nvPr/>
        </p:nvCxnSpPr>
        <p:spPr>
          <a:xfrm rot="16200000" flipH="1">
            <a:off x="4085946" y="3410999"/>
            <a:ext cx="648072" cy="396043"/>
          </a:xfrm>
          <a:prstGeom prst="bentConnector3">
            <a:avLst>
              <a:gd name="adj1" fmla="val 50000"/>
            </a:avLst>
          </a:prstGeom>
          <a:ln>
            <a:tailEnd type="arrow"/>
          </a:ln>
        </p:spPr>
        <p:style>
          <a:lnRef idx="1">
            <a:schemeClr val="dk1"/>
          </a:lnRef>
          <a:fillRef idx="0">
            <a:schemeClr val="dk1"/>
          </a:fillRef>
          <a:effectRef idx="0">
            <a:schemeClr val="dk1"/>
          </a:effectRef>
          <a:fontRef idx="minor">
            <a:schemeClr val="tx1"/>
          </a:fontRef>
        </p:style>
      </p:cxnSp>
      <p:cxnSp>
        <p:nvCxnSpPr>
          <p:cNvPr id="101" name="Elbow Connector 100"/>
          <p:cNvCxnSpPr>
            <a:stCxn id="103" idx="2"/>
            <a:endCxn id="102" idx="0"/>
          </p:cNvCxnSpPr>
          <p:nvPr/>
        </p:nvCxnSpPr>
        <p:spPr>
          <a:xfrm rot="5400000">
            <a:off x="4445986" y="3447003"/>
            <a:ext cx="648072" cy="324036"/>
          </a:xfrm>
          <a:prstGeom prst="bentConnector3">
            <a:avLst>
              <a:gd name="adj1" fmla="val 50000"/>
            </a:avLst>
          </a:prstGeom>
          <a:ln>
            <a:tailEnd type="arrow"/>
          </a:ln>
        </p:spPr>
        <p:style>
          <a:lnRef idx="1">
            <a:schemeClr val="dk1"/>
          </a:lnRef>
          <a:fillRef idx="0">
            <a:schemeClr val="dk1"/>
          </a:fillRef>
          <a:effectRef idx="0">
            <a:schemeClr val="dk1"/>
          </a:effectRef>
          <a:fontRef idx="minor">
            <a:schemeClr val="tx1"/>
          </a:fontRef>
        </p:style>
      </p:cxnSp>
      <p:sp>
        <p:nvSpPr>
          <p:cNvPr id="102" name="Rectangle 101"/>
          <p:cNvSpPr/>
          <p:nvPr/>
        </p:nvSpPr>
        <p:spPr>
          <a:xfrm>
            <a:off x="4211960" y="3933057"/>
            <a:ext cx="792088" cy="360039"/>
          </a:xfrm>
          <a:prstGeom prst="rect">
            <a:avLst/>
          </a:prstGeom>
          <a:solidFill>
            <a:schemeClr val="accent6">
              <a:lumMod val="50000"/>
            </a:schemeClr>
          </a:solidFill>
          <a:ln>
            <a:solidFill>
              <a:schemeClr val="tx1"/>
            </a:solidFill>
          </a:ln>
        </p:spPr>
        <p:style>
          <a:lnRef idx="1">
            <a:schemeClr val="accent6"/>
          </a:lnRef>
          <a:fillRef idx="2">
            <a:schemeClr val="accent6"/>
          </a:fillRef>
          <a:effectRef idx="1">
            <a:schemeClr val="accent6"/>
          </a:effectRef>
          <a:fontRef idx="minor">
            <a:schemeClr val="dk1"/>
          </a:fontRef>
        </p:style>
        <p:txBody>
          <a:bodyPr anchor="ctr"/>
          <a:lstStyle/>
          <a:p>
            <a:pPr algn="ctr">
              <a:defRPr/>
            </a:pPr>
            <a:r>
              <a:rPr lang="en-US" sz="800" b="1" dirty="0" smtClean="0">
                <a:solidFill>
                  <a:schemeClr val="bg1"/>
                </a:solidFill>
                <a:latin typeface="Verdana" pitchFamily="34" charset="0"/>
                <a:ea typeface="Verdana" pitchFamily="34" charset="0"/>
                <a:cs typeface="Verdana" pitchFamily="34" charset="0"/>
              </a:rPr>
              <a:t>CHILE</a:t>
            </a:r>
            <a:endParaRPr lang="en-US" sz="800" b="1" dirty="0">
              <a:solidFill>
                <a:schemeClr val="bg1"/>
              </a:solidFill>
              <a:latin typeface="Verdana" pitchFamily="34" charset="0"/>
              <a:ea typeface="Verdana" pitchFamily="34" charset="0"/>
              <a:cs typeface="Verdana" pitchFamily="34" charset="0"/>
            </a:endParaRPr>
          </a:p>
        </p:txBody>
      </p:sp>
      <p:sp>
        <p:nvSpPr>
          <p:cNvPr id="103" name="Rectangle 102"/>
          <p:cNvSpPr/>
          <p:nvPr/>
        </p:nvSpPr>
        <p:spPr>
          <a:xfrm>
            <a:off x="4644007" y="3068961"/>
            <a:ext cx="576065" cy="216024"/>
          </a:xfrm>
          <a:prstGeom prst="rect">
            <a:avLst/>
          </a:prstGeom>
          <a:solidFill>
            <a:schemeClr val="accent6">
              <a:lumMod val="50000"/>
            </a:schemeClr>
          </a:solidFill>
          <a:ln w="317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r>
              <a:rPr lang="en-US" sz="800" b="1" dirty="0" smtClean="0">
                <a:latin typeface="Verdana" pitchFamily="34" charset="0"/>
                <a:ea typeface="Verdana" pitchFamily="34" charset="0"/>
                <a:cs typeface="Verdana" pitchFamily="34" charset="0"/>
              </a:rPr>
              <a:t>CHILE</a:t>
            </a:r>
            <a:endParaRPr lang="en-US" sz="800" b="1" dirty="0">
              <a:latin typeface="Verdana" pitchFamily="34" charset="0"/>
              <a:ea typeface="Verdana" pitchFamily="34" charset="0"/>
              <a:cs typeface="Verdana" pitchFamily="34" charset="0"/>
            </a:endParaRPr>
          </a:p>
        </p:txBody>
      </p:sp>
      <p:sp>
        <p:nvSpPr>
          <p:cNvPr id="106" name="Rectangle 105"/>
          <p:cNvSpPr/>
          <p:nvPr/>
        </p:nvSpPr>
        <p:spPr>
          <a:xfrm>
            <a:off x="7308304" y="3933057"/>
            <a:ext cx="792088" cy="360039"/>
          </a:xfrm>
          <a:prstGeom prst="rect">
            <a:avLst/>
          </a:prstGeom>
          <a:solidFill>
            <a:schemeClr val="accent6">
              <a:lumMod val="50000"/>
            </a:schemeClr>
          </a:solidFill>
          <a:ln>
            <a:solidFill>
              <a:schemeClr val="tx1"/>
            </a:solidFill>
          </a:ln>
        </p:spPr>
        <p:style>
          <a:lnRef idx="1">
            <a:schemeClr val="accent6"/>
          </a:lnRef>
          <a:fillRef idx="2">
            <a:schemeClr val="accent6"/>
          </a:fillRef>
          <a:effectRef idx="1">
            <a:schemeClr val="accent6"/>
          </a:effectRef>
          <a:fontRef idx="minor">
            <a:schemeClr val="dk1"/>
          </a:fontRef>
        </p:style>
        <p:txBody>
          <a:bodyPr anchor="ctr"/>
          <a:lstStyle/>
          <a:p>
            <a:pPr algn="ctr">
              <a:defRPr/>
            </a:pPr>
            <a:r>
              <a:rPr lang="en-US" sz="800" b="1" dirty="0" smtClean="0">
                <a:solidFill>
                  <a:schemeClr val="bg1"/>
                </a:solidFill>
                <a:latin typeface="Verdana" pitchFamily="34" charset="0"/>
                <a:ea typeface="Verdana" pitchFamily="34" charset="0"/>
                <a:cs typeface="Verdana" pitchFamily="34" charset="0"/>
              </a:rPr>
              <a:t>CHILE</a:t>
            </a:r>
            <a:endParaRPr lang="en-US" sz="800" b="1" dirty="0">
              <a:solidFill>
                <a:schemeClr val="bg1"/>
              </a:solidFill>
              <a:latin typeface="Verdana" pitchFamily="34" charset="0"/>
              <a:ea typeface="Verdana" pitchFamily="34" charset="0"/>
              <a:cs typeface="Verdana" pitchFamily="34" charset="0"/>
            </a:endParaRPr>
          </a:p>
        </p:txBody>
      </p:sp>
      <p:cxnSp>
        <p:nvCxnSpPr>
          <p:cNvPr id="108" name="Elbow Connector 107"/>
          <p:cNvCxnSpPr>
            <a:stCxn id="123" idx="2"/>
            <a:endCxn id="106" idx="0"/>
          </p:cNvCxnSpPr>
          <p:nvPr/>
        </p:nvCxnSpPr>
        <p:spPr>
          <a:xfrm rot="16200000" flipH="1">
            <a:off x="7200291" y="3429000"/>
            <a:ext cx="648074" cy="360039"/>
          </a:xfrm>
          <a:prstGeom prst="bentConnector3">
            <a:avLst>
              <a:gd name="adj1" fmla="val 46319"/>
            </a:avLst>
          </a:prstGeom>
          <a:ln>
            <a:tailEnd type="arrow"/>
          </a:ln>
        </p:spPr>
        <p:style>
          <a:lnRef idx="1">
            <a:schemeClr val="dk1"/>
          </a:lnRef>
          <a:fillRef idx="0">
            <a:schemeClr val="dk1"/>
          </a:fillRef>
          <a:effectRef idx="0">
            <a:schemeClr val="dk1"/>
          </a:effectRef>
          <a:fontRef idx="minor">
            <a:schemeClr val="tx1"/>
          </a:fontRef>
        </p:style>
      </p:cxnSp>
      <p:cxnSp>
        <p:nvCxnSpPr>
          <p:cNvPr id="110" name="Elbow Connector 109"/>
          <p:cNvCxnSpPr>
            <a:stCxn id="214" idx="2"/>
            <a:endCxn id="106" idx="0"/>
          </p:cNvCxnSpPr>
          <p:nvPr/>
        </p:nvCxnSpPr>
        <p:spPr>
          <a:xfrm rot="5400000">
            <a:off x="7507818" y="3481513"/>
            <a:ext cx="648074" cy="255014"/>
          </a:xfrm>
          <a:prstGeom prst="bentConnector3">
            <a:avLst>
              <a:gd name="adj1" fmla="val 46319"/>
            </a:avLst>
          </a:prstGeom>
          <a:ln>
            <a:tailEnd type="arrow"/>
          </a:ln>
        </p:spPr>
        <p:style>
          <a:lnRef idx="1">
            <a:schemeClr val="dk1"/>
          </a:lnRef>
          <a:fillRef idx="0">
            <a:schemeClr val="dk1"/>
          </a:fillRef>
          <a:effectRef idx="0">
            <a:schemeClr val="dk1"/>
          </a:effectRef>
          <a:fontRef idx="minor">
            <a:schemeClr val="tx1"/>
          </a:fontRef>
        </p:style>
      </p:cxnSp>
      <p:sp>
        <p:nvSpPr>
          <p:cNvPr id="115" name="Rectangle 114"/>
          <p:cNvSpPr/>
          <p:nvPr/>
        </p:nvSpPr>
        <p:spPr>
          <a:xfrm>
            <a:off x="144016" y="2492896"/>
            <a:ext cx="2771800" cy="208823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p>
        </p:txBody>
      </p:sp>
      <p:sp>
        <p:nvSpPr>
          <p:cNvPr id="116" name="TextBox 115"/>
          <p:cNvSpPr txBox="1"/>
          <p:nvPr/>
        </p:nvSpPr>
        <p:spPr>
          <a:xfrm>
            <a:off x="799023" y="3013883"/>
            <a:ext cx="504056" cy="215444"/>
          </a:xfrm>
          <a:prstGeom prst="rect">
            <a:avLst/>
          </a:prstGeom>
          <a:noFill/>
        </p:spPr>
        <p:txBody>
          <a:bodyPr wrap="square" rtlCol="0">
            <a:spAutoFit/>
          </a:bodyPr>
          <a:lstStyle/>
          <a:p>
            <a:r>
              <a:rPr lang="en-US" sz="800" dirty="0" smtClean="0">
                <a:latin typeface="Verdana" pitchFamily="34" charset="0"/>
                <a:ea typeface="Verdana" pitchFamily="34" charset="0"/>
                <a:cs typeface="Verdana" pitchFamily="34" charset="0"/>
              </a:rPr>
              <a:t>CHILE</a:t>
            </a:r>
            <a:endParaRPr lang="en-US" sz="800" dirty="0">
              <a:latin typeface="Verdana" pitchFamily="34" charset="0"/>
              <a:ea typeface="Verdana" pitchFamily="34" charset="0"/>
              <a:cs typeface="Verdana" pitchFamily="34" charset="0"/>
            </a:endParaRPr>
          </a:p>
        </p:txBody>
      </p:sp>
      <p:pic>
        <p:nvPicPr>
          <p:cNvPr id="117" name="Picture 2" descr="C:\Users\pnorambuena\Desktop\1367934593.png"/>
          <p:cNvPicPr>
            <a:picLocks noChangeAspect="1" noChangeArrowheads="1"/>
          </p:cNvPicPr>
          <p:nvPr/>
        </p:nvPicPr>
        <p:blipFill>
          <a:blip r:embed="rId4" cstate="print"/>
          <a:srcRect/>
          <a:stretch>
            <a:fillRect/>
          </a:stretch>
        </p:blipFill>
        <p:spPr bwMode="auto">
          <a:xfrm>
            <a:off x="1223120" y="3101464"/>
            <a:ext cx="132817" cy="327536"/>
          </a:xfrm>
          <a:prstGeom prst="rect">
            <a:avLst/>
          </a:prstGeom>
          <a:noFill/>
        </p:spPr>
      </p:pic>
      <p:sp>
        <p:nvSpPr>
          <p:cNvPr id="118" name="Rectangle 117"/>
          <p:cNvSpPr/>
          <p:nvPr/>
        </p:nvSpPr>
        <p:spPr>
          <a:xfrm>
            <a:off x="1589132" y="3140968"/>
            <a:ext cx="570092" cy="216023"/>
          </a:xfrm>
          <a:prstGeom prst="rect">
            <a:avLst/>
          </a:prstGeom>
          <a:solidFill>
            <a:schemeClr val="accent6">
              <a:lumMod val="50000"/>
            </a:schemeClr>
          </a:solidFill>
          <a:ln w="317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r>
              <a:rPr lang="en-US" sz="800" b="1" dirty="0" smtClean="0">
                <a:latin typeface="Verdana" pitchFamily="34" charset="0"/>
                <a:ea typeface="Verdana" pitchFamily="34" charset="0"/>
                <a:cs typeface="Verdana" pitchFamily="34" charset="0"/>
              </a:rPr>
              <a:t>CHILE</a:t>
            </a:r>
            <a:endParaRPr lang="en-US" sz="800" b="1" dirty="0">
              <a:latin typeface="Verdana" pitchFamily="34" charset="0"/>
              <a:ea typeface="Verdana" pitchFamily="34" charset="0"/>
              <a:cs typeface="Verdana" pitchFamily="34" charset="0"/>
            </a:endParaRPr>
          </a:p>
        </p:txBody>
      </p:sp>
      <p:pic>
        <p:nvPicPr>
          <p:cNvPr id="119" name="Picture 118" descr="mark-39951_960_720.png"/>
          <p:cNvPicPr>
            <a:picLocks noChangeAspect="1"/>
          </p:cNvPicPr>
          <p:nvPr/>
        </p:nvPicPr>
        <p:blipFill>
          <a:blip r:embed="rId5" cstate="print">
            <a:duotone>
              <a:schemeClr val="accent2">
                <a:shade val="45000"/>
                <a:satMod val="135000"/>
              </a:schemeClr>
              <a:prstClr val="white"/>
            </a:duotone>
          </a:blip>
          <a:stretch>
            <a:fillRect/>
          </a:stretch>
        </p:blipFill>
        <p:spPr>
          <a:xfrm>
            <a:off x="2375248" y="3577294"/>
            <a:ext cx="360040" cy="427770"/>
          </a:xfrm>
          <a:prstGeom prst="rect">
            <a:avLst/>
          </a:prstGeom>
        </p:spPr>
      </p:pic>
      <p:sp>
        <p:nvSpPr>
          <p:cNvPr id="120" name="Rectangle 119"/>
          <p:cNvSpPr/>
          <p:nvPr/>
        </p:nvSpPr>
        <p:spPr>
          <a:xfrm>
            <a:off x="1223120" y="4005065"/>
            <a:ext cx="792088" cy="360039"/>
          </a:xfrm>
          <a:prstGeom prst="rect">
            <a:avLst/>
          </a:prstGeom>
          <a:solidFill>
            <a:schemeClr val="accent6">
              <a:lumMod val="50000"/>
            </a:schemeClr>
          </a:solidFill>
          <a:ln>
            <a:solidFill>
              <a:schemeClr val="tx1"/>
            </a:solidFill>
          </a:ln>
        </p:spPr>
        <p:style>
          <a:lnRef idx="1">
            <a:schemeClr val="accent6"/>
          </a:lnRef>
          <a:fillRef idx="2">
            <a:schemeClr val="accent6"/>
          </a:fillRef>
          <a:effectRef idx="1">
            <a:schemeClr val="accent6"/>
          </a:effectRef>
          <a:fontRef idx="minor">
            <a:schemeClr val="dk1"/>
          </a:fontRef>
        </p:style>
        <p:txBody>
          <a:bodyPr anchor="ctr"/>
          <a:lstStyle/>
          <a:p>
            <a:pPr algn="ctr">
              <a:defRPr/>
            </a:pPr>
            <a:r>
              <a:rPr lang="en-US" sz="800" b="1" dirty="0" smtClean="0">
                <a:solidFill>
                  <a:schemeClr val="bg1"/>
                </a:solidFill>
                <a:latin typeface="Verdana" pitchFamily="34" charset="0"/>
                <a:ea typeface="Verdana" pitchFamily="34" charset="0"/>
                <a:cs typeface="Verdana" pitchFamily="34" charset="0"/>
              </a:rPr>
              <a:t>CHILE</a:t>
            </a:r>
            <a:endParaRPr lang="en-US" sz="800" b="1" dirty="0">
              <a:solidFill>
                <a:schemeClr val="bg1"/>
              </a:solidFill>
              <a:latin typeface="Verdana" pitchFamily="34" charset="0"/>
              <a:ea typeface="Verdana" pitchFamily="34" charset="0"/>
              <a:cs typeface="Verdana" pitchFamily="34" charset="0"/>
            </a:endParaRPr>
          </a:p>
        </p:txBody>
      </p:sp>
      <p:cxnSp>
        <p:nvCxnSpPr>
          <p:cNvPr id="121" name="Elbow Connector 120"/>
          <p:cNvCxnSpPr>
            <a:stCxn id="117" idx="2"/>
            <a:endCxn id="120" idx="0"/>
          </p:cNvCxnSpPr>
          <p:nvPr/>
        </p:nvCxnSpPr>
        <p:spPr>
          <a:xfrm rot="16200000" flipH="1">
            <a:off x="1166314" y="3552214"/>
            <a:ext cx="576065" cy="329635"/>
          </a:xfrm>
          <a:prstGeom prst="bentConnector3">
            <a:avLst>
              <a:gd name="adj1" fmla="val 41103"/>
            </a:avLst>
          </a:prstGeom>
          <a:ln>
            <a:tailEnd type="arrow"/>
          </a:ln>
        </p:spPr>
        <p:style>
          <a:lnRef idx="1">
            <a:schemeClr val="dk1"/>
          </a:lnRef>
          <a:fillRef idx="0">
            <a:schemeClr val="dk1"/>
          </a:fillRef>
          <a:effectRef idx="0">
            <a:schemeClr val="dk1"/>
          </a:effectRef>
          <a:fontRef idx="minor">
            <a:schemeClr val="tx1"/>
          </a:fontRef>
        </p:style>
      </p:cxnSp>
      <p:cxnSp>
        <p:nvCxnSpPr>
          <p:cNvPr id="122" name="Elbow Connector 121"/>
          <p:cNvCxnSpPr>
            <a:stCxn id="118" idx="2"/>
            <a:endCxn id="120" idx="0"/>
          </p:cNvCxnSpPr>
          <p:nvPr/>
        </p:nvCxnSpPr>
        <p:spPr>
          <a:xfrm rot="5400000">
            <a:off x="1422634" y="3553521"/>
            <a:ext cx="648074" cy="255014"/>
          </a:xfrm>
          <a:prstGeom prst="bentConnector3">
            <a:avLst>
              <a:gd name="adj1" fmla="val 46319"/>
            </a:avLst>
          </a:prstGeom>
          <a:ln>
            <a:tailEnd type="arrow"/>
          </a:ln>
        </p:spPr>
        <p:style>
          <a:lnRef idx="1">
            <a:schemeClr val="dk1"/>
          </a:lnRef>
          <a:fillRef idx="0">
            <a:schemeClr val="dk1"/>
          </a:fillRef>
          <a:effectRef idx="0">
            <a:schemeClr val="dk1"/>
          </a:effectRef>
          <a:fontRef idx="minor">
            <a:schemeClr val="tx1"/>
          </a:fontRef>
        </p:style>
      </p:cxnSp>
      <p:sp>
        <p:nvSpPr>
          <p:cNvPr id="123" name="Rectangle 122"/>
          <p:cNvSpPr/>
          <p:nvPr/>
        </p:nvSpPr>
        <p:spPr>
          <a:xfrm>
            <a:off x="7092281" y="3068960"/>
            <a:ext cx="504055" cy="216023"/>
          </a:xfrm>
          <a:prstGeom prst="rect">
            <a:avLst/>
          </a:prstGeom>
          <a:ln w="317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r>
              <a:rPr lang="en-US" sz="800" b="1" dirty="0" smtClean="0">
                <a:latin typeface="Verdana" pitchFamily="34" charset="0"/>
                <a:ea typeface="Verdana" pitchFamily="34" charset="0"/>
                <a:cs typeface="Verdana" pitchFamily="34" charset="0"/>
              </a:rPr>
              <a:t>FOR.</a:t>
            </a:r>
            <a:endParaRPr lang="en-US" sz="800" b="1" dirty="0">
              <a:latin typeface="Verdana" pitchFamily="34" charset="0"/>
              <a:ea typeface="Verdana" pitchFamily="34" charset="0"/>
              <a:cs typeface="Verdana" pitchFamily="34" charset="0"/>
            </a:endParaRPr>
          </a:p>
        </p:txBody>
      </p:sp>
      <p:sp>
        <p:nvSpPr>
          <p:cNvPr id="57" name="TextBox 56"/>
          <p:cNvSpPr txBox="1"/>
          <p:nvPr/>
        </p:nvSpPr>
        <p:spPr>
          <a:xfrm>
            <a:off x="3275856" y="404664"/>
            <a:ext cx="2592288" cy="338554"/>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n-US" sz="800" dirty="0" smtClean="0">
                <a:latin typeface="Verdana" pitchFamily="34" charset="0"/>
                <a:ea typeface="Verdana" pitchFamily="34" charset="0"/>
                <a:cs typeface="Verdana" pitchFamily="34" charset="0"/>
              </a:rPr>
              <a:t>Partners are exclusively taxpayers not domiciled nor resident in Chile</a:t>
            </a:r>
            <a:endParaRPr lang="en-US" sz="800" dirty="0">
              <a:latin typeface="Verdana" pitchFamily="34" charset="0"/>
              <a:ea typeface="Verdana" pitchFamily="34" charset="0"/>
              <a:cs typeface="Verdana" pitchFamily="34"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Rectangle 113"/>
          <p:cNvSpPr/>
          <p:nvPr/>
        </p:nvSpPr>
        <p:spPr>
          <a:xfrm>
            <a:off x="6228184" y="2492896"/>
            <a:ext cx="2771800" cy="2088232"/>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s-CL"/>
          </a:p>
        </p:txBody>
      </p:sp>
      <p:sp>
        <p:nvSpPr>
          <p:cNvPr id="104" name="Rectangle 103"/>
          <p:cNvSpPr/>
          <p:nvPr/>
        </p:nvSpPr>
        <p:spPr>
          <a:xfrm>
            <a:off x="3186100" y="2492896"/>
            <a:ext cx="2771800" cy="2088232"/>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s-CL"/>
          </a:p>
        </p:txBody>
      </p:sp>
      <p:sp>
        <p:nvSpPr>
          <p:cNvPr id="97" name="Rectangle 96"/>
          <p:cNvSpPr/>
          <p:nvPr/>
        </p:nvSpPr>
        <p:spPr>
          <a:xfrm>
            <a:off x="3186100" y="4653136"/>
            <a:ext cx="2771800" cy="1872208"/>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s-CL"/>
          </a:p>
        </p:txBody>
      </p:sp>
      <p:sp>
        <p:nvSpPr>
          <p:cNvPr id="84" name="Rectangle 83"/>
          <p:cNvSpPr/>
          <p:nvPr/>
        </p:nvSpPr>
        <p:spPr>
          <a:xfrm>
            <a:off x="6228184" y="332656"/>
            <a:ext cx="2771800" cy="2088232"/>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s-CL"/>
          </a:p>
        </p:txBody>
      </p:sp>
      <p:sp>
        <p:nvSpPr>
          <p:cNvPr id="73" name="Rectangle 72"/>
          <p:cNvSpPr/>
          <p:nvPr/>
        </p:nvSpPr>
        <p:spPr>
          <a:xfrm>
            <a:off x="3186100" y="332656"/>
            <a:ext cx="2771800" cy="2088232"/>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s-CL"/>
          </a:p>
        </p:txBody>
      </p:sp>
      <p:sp>
        <p:nvSpPr>
          <p:cNvPr id="71" name="Rectangle 70"/>
          <p:cNvSpPr/>
          <p:nvPr/>
        </p:nvSpPr>
        <p:spPr>
          <a:xfrm>
            <a:off x="144016" y="332656"/>
            <a:ext cx="2771800" cy="2088232"/>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s-CL"/>
          </a:p>
        </p:txBody>
      </p:sp>
      <p:sp>
        <p:nvSpPr>
          <p:cNvPr id="4" name="Rectangle 3"/>
          <p:cNvSpPr/>
          <p:nvPr/>
        </p:nvSpPr>
        <p:spPr>
          <a:xfrm>
            <a:off x="1043608" y="1772817"/>
            <a:ext cx="792088" cy="360039"/>
          </a:xfrm>
          <a:prstGeom prst="rect">
            <a:avLst/>
          </a:prstGeom>
          <a:solidFill>
            <a:schemeClr val="accent6">
              <a:lumMod val="50000"/>
            </a:schemeClr>
          </a:solidFill>
          <a:ln>
            <a:solidFill>
              <a:schemeClr val="tx1"/>
            </a:solidFill>
          </a:ln>
        </p:spPr>
        <p:style>
          <a:lnRef idx="1">
            <a:schemeClr val="accent6"/>
          </a:lnRef>
          <a:fillRef idx="2">
            <a:schemeClr val="accent6"/>
          </a:fillRef>
          <a:effectRef idx="1">
            <a:schemeClr val="accent6"/>
          </a:effectRef>
          <a:fontRef idx="minor">
            <a:schemeClr val="dk1"/>
          </a:fontRef>
        </p:style>
        <p:txBody>
          <a:bodyPr anchor="ctr"/>
          <a:lstStyle/>
          <a:p>
            <a:pPr algn="ctr">
              <a:defRPr/>
            </a:pPr>
            <a:r>
              <a:rPr lang="en-US" sz="800" b="1" dirty="0" smtClean="0">
                <a:solidFill>
                  <a:schemeClr val="bg1"/>
                </a:solidFill>
                <a:latin typeface="Verdana" pitchFamily="34" charset="0"/>
                <a:ea typeface="Verdana" pitchFamily="34" charset="0"/>
                <a:cs typeface="Verdana" pitchFamily="34" charset="0"/>
              </a:rPr>
              <a:t>CHILE</a:t>
            </a:r>
            <a:endParaRPr lang="en-US" sz="800" b="1" dirty="0">
              <a:solidFill>
                <a:schemeClr val="bg1"/>
              </a:solidFill>
              <a:latin typeface="Verdana" pitchFamily="34" charset="0"/>
              <a:ea typeface="Verdana" pitchFamily="34" charset="0"/>
              <a:cs typeface="Verdana" pitchFamily="34" charset="0"/>
            </a:endParaRPr>
          </a:p>
        </p:txBody>
      </p:sp>
      <p:pic>
        <p:nvPicPr>
          <p:cNvPr id="48" name="Picture 47" descr="Check_mark_23x20_02.svg.png"/>
          <p:cNvPicPr>
            <a:picLocks noChangeAspect="1"/>
          </p:cNvPicPr>
          <p:nvPr/>
        </p:nvPicPr>
        <p:blipFill>
          <a:blip r:embed="rId3" cstate="print">
            <a:duotone>
              <a:schemeClr val="accent3">
                <a:shade val="45000"/>
                <a:satMod val="135000"/>
              </a:schemeClr>
              <a:prstClr val="white"/>
            </a:duotone>
          </a:blip>
          <a:stretch>
            <a:fillRect/>
          </a:stretch>
        </p:blipFill>
        <p:spPr>
          <a:xfrm>
            <a:off x="2267744" y="980728"/>
            <a:ext cx="582036" cy="551347"/>
          </a:xfrm>
          <a:prstGeom prst="rect">
            <a:avLst/>
          </a:prstGeom>
        </p:spPr>
      </p:pic>
      <p:sp>
        <p:nvSpPr>
          <p:cNvPr id="72" name="Title 8"/>
          <p:cNvSpPr>
            <a:spLocks noGrp="1"/>
          </p:cNvSpPr>
          <p:nvPr>
            <p:ph type="title" idx="4294967295"/>
          </p:nvPr>
        </p:nvSpPr>
        <p:spPr bwMode="auto">
          <a:xfrm>
            <a:off x="2915816" y="44625"/>
            <a:ext cx="3312369" cy="432047"/>
          </a:xfrm>
          <a:noFill/>
          <a:ln>
            <a:miter lim="800000"/>
            <a:headEnd/>
            <a:tailEnd/>
          </a:ln>
        </p:spPr>
        <p:txBody>
          <a:bodyPr vert="horz" wrap="square" lIns="91440" tIns="45720" rIns="91440" bIns="45720" numCol="1" anchor="t" anchorCtr="0" compatLnSpc="1">
            <a:prstTxWarp prst="textNoShape">
              <a:avLst/>
            </a:prstTxWarp>
          </a:bodyPr>
          <a:lstStyle/>
          <a:p>
            <a:pPr algn="ctr"/>
            <a:r>
              <a:rPr lang="es-CL" sz="1200" b="1" dirty="0" smtClean="0">
                <a:solidFill>
                  <a:schemeClr val="tx1"/>
                </a:solidFill>
              </a:rPr>
              <a:t>REGIME “B”</a:t>
            </a:r>
          </a:p>
        </p:txBody>
      </p:sp>
      <p:pic>
        <p:nvPicPr>
          <p:cNvPr id="52" name="Picture 2" descr="C:\Users\pnorambuena\Desktop\1367934593.png"/>
          <p:cNvPicPr>
            <a:picLocks noChangeAspect="1" noChangeArrowheads="1"/>
          </p:cNvPicPr>
          <p:nvPr/>
        </p:nvPicPr>
        <p:blipFill>
          <a:blip r:embed="rId4" cstate="print"/>
          <a:srcRect/>
          <a:stretch>
            <a:fillRect/>
          </a:stretch>
        </p:blipFill>
        <p:spPr bwMode="auto">
          <a:xfrm>
            <a:off x="1109644" y="876217"/>
            <a:ext cx="132817" cy="327536"/>
          </a:xfrm>
          <a:prstGeom prst="rect">
            <a:avLst/>
          </a:prstGeom>
          <a:noFill/>
        </p:spPr>
      </p:pic>
      <p:pic>
        <p:nvPicPr>
          <p:cNvPr id="53" name="Picture 2" descr="C:\Users\pnorambuena\Desktop\1367934593.png"/>
          <p:cNvPicPr>
            <a:picLocks noChangeAspect="1" noChangeArrowheads="1"/>
          </p:cNvPicPr>
          <p:nvPr/>
        </p:nvPicPr>
        <p:blipFill>
          <a:blip r:embed="rId4" cstate="print"/>
          <a:srcRect/>
          <a:stretch>
            <a:fillRect/>
          </a:stretch>
        </p:blipFill>
        <p:spPr bwMode="auto">
          <a:xfrm>
            <a:off x="1373015" y="876217"/>
            <a:ext cx="132817" cy="327536"/>
          </a:xfrm>
          <a:prstGeom prst="rect">
            <a:avLst/>
          </a:prstGeom>
          <a:noFill/>
        </p:spPr>
      </p:pic>
      <p:pic>
        <p:nvPicPr>
          <p:cNvPr id="58" name="Picture 2" descr="C:\Users\pnorambuena\Desktop\1367934593.png"/>
          <p:cNvPicPr>
            <a:picLocks noChangeAspect="1" noChangeArrowheads="1"/>
          </p:cNvPicPr>
          <p:nvPr/>
        </p:nvPicPr>
        <p:blipFill>
          <a:blip r:embed="rId4" cstate="print"/>
          <a:srcRect/>
          <a:stretch>
            <a:fillRect/>
          </a:stretch>
        </p:blipFill>
        <p:spPr bwMode="auto">
          <a:xfrm>
            <a:off x="1624899" y="876217"/>
            <a:ext cx="132817" cy="327536"/>
          </a:xfrm>
          <a:prstGeom prst="rect">
            <a:avLst/>
          </a:prstGeom>
          <a:noFill/>
        </p:spPr>
      </p:pic>
      <p:cxnSp>
        <p:nvCxnSpPr>
          <p:cNvPr id="142" name="Elbow Connector 141"/>
          <p:cNvCxnSpPr>
            <a:stCxn id="52" idx="2"/>
            <a:endCxn id="4" idx="0"/>
          </p:cNvCxnSpPr>
          <p:nvPr/>
        </p:nvCxnSpPr>
        <p:spPr>
          <a:xfrm rot="16200000" flipH="1">
            <a:off x="1023320" y="1356485"/>
            <a:ext cx="569064" cy="263599"/>
          </a:xfrm>
          <a:prstGeom prst="bentConnector3">
            <a:avLst>
              <a:gd name="adj1" fmla="val 50000"/>
            </a:avLst>
          </a:prstGeom>
          <a:ln>
            <a:tailEnd type="arrow"/>
          </a:ln>
        </p:spPr>
        <p:style>
          <a:lnRef idx="1">
            <a:schemeClr val="dk1"/>
          </a:lnRef>
          <a:fillRef idx="0">
            <a:schemeClr val="dk1"/>
          </a:fillRef>
          <a:effectRef idx="0">
            <a:schemeClr val="dk1"/>
          </a:effectRef>
          <a:fontRef idx="minor">
            <a:schemeClr val="tx1"/>
          </a:fontRef>
        </p:style>
      </p:cxnSp>
      <p:cxnSp>
        <p:nvCxnSpPr>
          <p:cNvPr id="144" name="Elbow Connector 143"/>
          <p:cNvCxnSpPr>
            <a:stCxn id="58" idx="2"/>
            <a:endCxn id="4" idx="0"/>
          </p:cNvCxnSpPr>
          <p:nvPr/>
        </p:nvCxnSpPr>
        <p:spPr>
          <a:xfrm rot="5400000">
            <a:off x="1280948" y="1362457"/>
            <a:ext cx="569064" cy="251656"/>
          </a:xfrm>
          <a:prstGeom prst="bentConnector3">
            <a:avLst>
              <a:gd name="adj1" fmla="val 50000"/>
            </a:avLst>
          </a:prstGeom>
          <a:ln>
            <a:tailEnd type="arrow"/>
          </a:ln>
        </p:spPr>
        <p:style>
          <a:lnRef idx="1">
            <a:schemeClr val="dk1"/>
          </a:lnRef>
          <a:fillRef idx="0">
            <a:schemeClr val="dk1"/>
          </a:fillRef>
          <a:effectRef idx="0">
            <a:schemeClr val="dk1"/>
          </a:effectRef>
          <a:fontRef idx="minor">
            <a:schemeClr val="tx1"/>
          </a:fontRef>
        </p:style>
      </p:cxnSp>
      <p:cxnSp>
        <p:nvCxnSpPr>
          <p:cNvPr id="146" name="Straight Arrow Connector 145"/>
          <p:cNvCxnSpPr>
            <a:stCxn id="53" idx="2"/>
            <a:endCxn id="4" idx="0"/>
          </p:cNvCxnSpPr>
          <p:nvPr/>
        </p:nvCxnSpPr>
        <p:spPr>
          <a:xfrm>
            <a:off x="1439424" y="1203753"/>
            <a:ext cx="228" cy="56906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48" name="Rectangle 147"/>
          <p:cNvSpPr/>
          <p:nvPr/>
        </p:nvSpPr>
        <p:spPr>
          <a:xfrm>
            <a:off x="3923928" y="908721"/>
            <a:ext cx="576065" cy="216024"/>
          </a:xfrm>
          <a:prstGeom prst="rect">
            <a:avLst/>
          </a:prstGeom>
          <a:ln w="317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r>
              <a:rPr lang="en-US" sz="800" b="1" dirty="0" smtClean="0">
                <a:latin typeface="Verdana" pitchFamily="34" charset="0"/>
                <a:ea typeface="Verdana" pitchFamily="34" charset="0"/>
                <a:cs typeface="Verdana" pitchFamily="34" charset="0"/>
              </a:rPr>
              <a:t>FOR.</a:t>
            </a:r>
            <a:endParaRPr lang="en-US" sz="800" b="1" dirty="0">
              <a:latin typeface="Verdana" pitchFamily="34" charset="0"/>
              <a:ea typeface="Verdana" pitchFamily="34" charset="0"/>
              <a:cs typeface="Verdana" pitchFamily="34" charset="0"/>
            </a:endParaRPr>
          </a:p>
        </p:txBody>
      </p:sp>
      <p:pic>
        <p:nvPicPr>
          <p:cNvPr id="152" name="Picture 151" descr="Check_mark_23x20_02.svg.png"/>
          <p:cNvPicPr>
            <a:picLocks noChangeAspect="1"/>
          </p:cNvPicPr>
          <p:nvPr/>
        </p:nvPicPr>
        <p:blipFill>
          <a:blip r:embed="rId3" cstate="print">
            <a:duotone>
              <a:schemeClr val="accent3">
                <a:shade val="45000"/>
                <a:satMod val="135000"/>
              </a:schemeClr>
              <a:prstClr val="white"/>
            </a:duotone>
          </a:blip>
          <a:stretch>
            <a:fillRect/>
          </a:stretch>
        </p:blipFill>
        <p:spPr>
          <a:xfrm>
            <a:off x="5286108" y="980728"/>
            <a:ext cx="582036" cy="551347"/>
          </a:xfrm>
          <a:prstGeom prst="rect">
            <a:avLst/>
          </a:prstGeom>
        </p:spPr>
      </p:pic>
      <p:cxnSp>
        <p:nvCxnSpPr>
          <p:cNvPr id="155" name="Elbow Connector 154"/>
          <p:cNvCxnSpPr>
            <a:stCxn id="148" idx="2"/>
            <a:endCxn id="56" idx="0"/>
          </p:cNvCxnSpPr>
          <p:nvPr/>
        </p:nvCxnSpPr>
        <p:spPr>
          <a:xfrm rot="16200000" flipH="1">
            <a:off x="4085946" y="1250759"/>
            <a:ext cx="648072" cy="396043"/>
          </a:xfrm>
          <a:prstGeom prst="bentConnector3">
            <a:avLst>
              <a:gd name="adj1" fmla="val 50000"/>
            </a:avLst>
          </a:prstGeom>
          <a:ln>
            <a:tailEnd type="arrow"/>
          </a:ln>
        </p:spPr>
        <p:style>
          <a:lnRef idx="1">
            <a:schemeClr val="dk1"/>
          </a:lnRef>
          <a:fillRef idx="0">
            <a:schemeClr val="dk1"/>
          </a:fillRef>
          <a:effectRef idx="0">
            <a:schemeClr val="dk1"/>
          </a:effectRef>
          <a:fontRef idx="minor">
            <a:schemeClr val="tx1"/>
          </a:fontRef>
        </p:style>
      </p:cxnSp>
      <p:cxnSp>
        <p:nvCxnSpPr>
          <p:cNvPr id="157" name="Elbow Connector 156"/>
          <p:cNvCxnSpPr>
            <a:stCxn id="93" idx="2"/>
            <a:endCxn id="56" idx="0"/>
          </p:cNvCxnSpPr>
          <p:nvPr/>
        </p:nvCxnSpPr>
        <p:spPr>
          <a:xfrm rot="5400000">
            <a:off x="4445986" y="1286763"/>
            <a:ext cx="648072" cy="324036"/>
          </a:xfrm>
          <a:prstGeom prst="bentConnector3">
            <a:avLst>
              <a:gd name="adj1" fmla="val 50000"/>
            </a:avLst>
          </a:prstGeom>
          <a:ln>
            <a:tailEnd type="arrow"/>
          </a:ln>
        </p:spPr>
        <p:style>
          <a:lnRef idx="1">
            <a:schemeClr val="dk1"/>
          </a:lnRef>
          <a:fillRef idx="0">
            <a:schemeClr val="dk1"/>
          </a:fillRef>
          <a:effectRef idx="0">
            <a:schemeClr val="dk1"/>
          </a:effectRef>
          <a:fontRef idx="minor">
            <a:schemeClr val="tx1"/>
          </a:fontRef>
        </p:style>
      </p:cxnSp>
      <p:sp>
        <p:nvSpPr>
          <p:cNvPr id="159" name="Rectangle 158"/>
          <p:cNvSpPr/>
          <p:nvPr/>
        </p:nvSpPr>
        <p:spPr>
          <a:xfrm>
            <a:off x="7668345" y="908720"/>
            <a:ext cx="504055" cy="216023"/>
          </a:xfrm>
          <a:prstGeom prst="rect">
            <a:avLst/>
          </a:prstGeom>
          <a:ln w="317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r>
              <a:rPr lang="en-US" sz="800" b="1" dirty="0" smtClean="0">
                <a:latin typeface="Verdana" pitchFamily="34" charset="0"/>
                <a:ea typeface="Verdana" pitchFamily="34" charset="0"/>
                <a:cs typeface="Verdana" pitchFamily="34" charset="0"/>
              </a:rPr>
              <a:t>FOR.</a:t>
            </a:r>
            <a:endParaRPr lang="en-US" sz="800" b="1" dirty="0">
              <a:latin typeface="Verdana" pitchFamily="34" charset="0"/>
              <a:ea typeface="Verdana" pitchFamily="34" charset="0"/>
              <a:cs typeface="Verdana" pitchFamily="34" charset="0"/>
            </a:endParaRPr>
          </a:p>
        </p:txBody>
      </p:sp>
      <p:pic>
        <p:nvPicPr>
          <p:cNvPr id="166" name="Picture 2" descr="C:\Users\pnorambuena\Desktop\1367934593.png"/>
          <p:cNvPicPr>
            <a:picLocks noChangeAspect="1" noChangeArrowheads="1"/>
          </p:cNvPicPr>
          <p:nvPr/>
        </p:nvPicPr>
        <p:blipFill>
          <a:blip r:embed="rId4" cstate="print"/>
          <a:srcRect/>
          <a:stretch>
            <a:fillRect/>
          </a:stretch>
        </p:blipFill>
        <p:spPr bwMode="auto">
          <a:xfrm>
            <a:off x="7247495" y="836712"/>
            <a:ext cx="132817" cy="327536"/>
          </a:xfrm>
          <a:prstGeom prst="rect">
            <a:avLst/>
          </a:prstGeom>
          <a:noFill/>
        </p:spPr>
      </p:pic>
      <p:pic>
        <p:nvPicPr>
          <p:cNvPr id="167" name="Picture 166" descr="Check_mark_23x20_02.svg.png"/>
          <p:cNvPicPr>
            <a:picLocks noChangeAspect="1"/>
          </p:cNvPicPr>
          <p:nvPr/>
        </p:nvPicPr>
        <p:blipFill>
          <a:blip r:embed="rId3" cstate="print">
            <a:duotone>
              <a:schemeClr val="accent3">
                <a:shade val="45000"/>
                <a:satMod val="135000"/>
              </a:schemeClr>
              <a:prstClr val="white"/>
            </a:duotone>
          </a:blip>
          <a:stretch>
            <a:fillRect/>
          </a:stretch>
        </p:blipFill>
        <p:spPr>
          <a:xfrm>
            <a:off x="8382452" y="980728"/>
            <a:ext cx="582036" cy="551347"/>
          </a:xfrm>
          <a:prstGeom prst="rect">
            <a:avLst/>
          </a:prstGeom>
        </p:spPr>
      </p:pic>
      <p:cxnSp>
        <p:nvCxnSpPr>
          <p:cNvPr id="169" name="Elbow Connector 168"/>
          <p:cNvCxnSpPr>
            <a:stCxn id="159" idx="2"/>
            <a:endCxn id="65" idx="0"/>
          </p:cNvCxnSpPr>
          <p:nvPr/>
        </p:nvCxnSpPr>
        <p:spPr>
          <a:xfrm rot="5400000">
            <a:off x="7452320" y="1304764"/>
            <a:ext cx="648074" cy="288033"/>
          </a:xfrm>
          <a:prstGeom prst="bentConnector3">
            <a:avLst>
              <a:gd name="adj1" fmla="val 45092"/>
            </a:avLst>
          </a:prstGeom>
          <a:ln>
            <a:tailEnd type="arrow"/>
          </a:ln>
        </p:spPr>
        <p:style>
          <a:lnRef idx="1">
            <a:schemeClr val="dk1"/>
          </a:lnRef>
          <a:fillRef idx="0">
            <a:schemeClr val="dk1"/>
          </a:fillRef>
          <a:effectRef idx="0">
            <a:schemeClr val="dk1"/>
          </a:effectRef>
          <a:fontRef idx="minor">
            <a:schemeClr val="tx1"/>
          </a:fontRef>
        </p:style>
      </p:cxnSp>
      <p:cxnSp>
        <p:nvCxnSpPr>
          <p:cNvPr id="173" name="Elbow Connector 172"/>
          <p:cNvCxnSpPr>
            <a:stCxn id="166" idx="2"/>
            <a:endCxn id="65" idx="0"/>
          </p:cNvCxnSpPr>
          <p:nvPr/>
        </p:nvCxnSpPr>
        <p:spPr>
          <a:xfrm rot="16200000" flipH="1">
            <a:off x="7168838" y="1309314"/>
            <a:ext cx="608569" cy="318436"/>
          </a:xfrm>
          <a:prstGeom prst="bentConnector3">
            <a:avLst>
              <a:gd name="adj1" fmla="val 40854"/>
            </a:avLst>
          </a:prstGeom>
          <a:ln>
            <a:tailEnd type="arrow"/>
          </a:ln>
        </p:spPr>
        <p:style>
          <a:lnRef idx="1">
            <a:schemeClr val="dk1"/>
          </a:lnRef>
          <a:fillRef idx="0">
            <a:schemeClr val="dk1"/>
          </a:fillRef>
          <a:effectRef idx="0">
            <a:schemeClr val="dk1"/>
          </a:effectRef>
          <a:fontRef idx="minor">
            <a:schemeClr val="tx1"/>
          </a:fontRef>
        </p:style>
      </p:cxnSp>
      <p:sp>
        <p:nvSpPr>
          <p:cNvPr id="214" name="Rectangle 213"/>
          <p:cNvSpPr/>
          <p:nvPr/>
        </p:nvSpPr>
        <p:spPr>
          <a:xfrm>
            <a:off x="7674316" y="3068960"/>
            <a:ext cx="570092" cy="216023"/>
          </a:xfrm>
          <a:prstGeom prst="rect">
            <a:avLst/>
          </a:prstGeom>
          <a:solidFill>
            <a:schemeClr val="accent6">
              <a:lumMod val="50000"/>
            </a:schemeClr>
          </a:solidFill>
          <a:ln w="317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r>
              <a:rPr lang="en-US" sz="800" b="1" dirty="0" smtClean="0">
                <a:latin typeface="Verdana" pitchFamily="34" charset="0"/>
                <a:ea typeface="Verdana" pitchFamily="34" charset="0"/>
                <a:cs typeface="Verdana" pitchFamily="34" charset="0"/>
              </a:rPr>
              <a:t>CHILE</a:t>
            </a:r>
            <a:endParaRPr lang="en-US" sz="800" b="1" dirty="0">
              <a:latin typeface="Verdana" pitchFamily="34" charset="0"/>
              <a:ea typeface="Verdana" pitchFamily="34" charset="0"/>
              <a:cs typeface="Verdana" pitchFamily="34" charset="0"/>
            </a:endParaRPr>
          </a:p>
        </p:txBody>
      </p:sp>
      <p:sp>
        <p:nvSpPr>
          <p:cNvPr id="39" name="TextBox 38"/>
          <p:cNvSpPr txBox="1"/>
          <p:nvPr/>
        </p:nvSpPr>
        <p:spPr>
          <a:xfrm>
            <a:off x="683568" y="764705"/>
            <a:ext cx="720080" cy="215444"/>
          </a:xfrm>
          <a:prstGeom prst="rect">
            <a:avLst/>
          </a:prstGeom>
          <a:noFill/>
        </p:spPr>
        <p:txBody>
          <a:bodyPr wrap="square" rtlCol="0">
            <a:spAutoFit/>
          </a:bodyPr>
          <a:lstStyle/>
          <a:p>
            <a:r>
              <a:rPr lang="es-CL" sz="800" dirty="0" smtClean="0">
                <a:latin typeface="Verdana" pitchFamily="34" charset="0"/>
                <a:ea typeface="Verdana" pitchFamily="34" charset="0"/>
                <a:cs typeface="Verdana" pitchFamily="34" charset="0"/>
              </a:rPr>
              <a:t>CHILE</a:t>
            </a:r>
            <a:endParaRPr lang="es-CL" sz="800" dirty="0">
              <a:latin typeface="Verdana" pitchFamily="34" charset="0"/>
              <a:ea typeface="Verdana" pitchFamily="34" charset="0"/>
              <a:cs typeface="Verdana" pitchFamily="34" charset="0"/>
            </a:endParaRPr>
          </a:p>
        </p:txBody>
      </p:sp>
      <p:sp>
        <p:nvSpPr>
          <p:cNvPr id="56" name="Rectangle 55"/>
          <p:cNvSpPr/>
          <p:nvPr/>
        </p:nvSpPr>
        <p:spPr>
          <a:xfrm>
            <a:off x="4211960" y="1772817"/>
            <a:ext cx="792088" cy="360039"/>
          </a:xfrm>
          <a:prstGeom prst="rect">
            <a:avLst/>
          </a:prstGeom>
          <a:solidFill>
            <a:schemeClr val="accent6">
              <a:lumMod val="50000"/>
            </a:schemeClr>
          </a:solidFill>
          <a:ln>
            <a:solidFill>
              <a:schemeClr val="tx1"/>
            </a:solidFill>
          </a:ln>
        </p:spPr>
        <p:style>
          <a:lnRef idx="1">
            <a:schemeClr val="accent6"/>
          </a:lnRef>
          <a:fillRef idx="2">
            <a:schemeClr val="accent6"/>
          </a:fillRef>
          <a:effectRef idx="1">
            <a:schemeClr val="accent6"/>
          </a:effectRef>
          <a:fontRef idx="minor">
            <a:schemeClr val="dk1"/>
          </a:fontRef>
        </p:style>
        <p:txBody>
          <a:bodyPr anchor="ctr"/>
          <a:lstStyle/>
          <a:p>
            <a:pPr algn="ctr">
              <a:defRPr/>
            </a:pPr>
            <a:r>
              <a:rPr lang="en-US" sz="800" b="1" dirty="0" smtClean="0">
                <a:solidFill>
                  <a:schemeClr val="bg1"/>
                </a:solidFill>
                <a:latin typeface="Verdana" pitchFamily="34" charset="0"/>
                <a:ea typeface="Verdana" pitchFamily="34" charset="0"/>
                <a:cs typeface="Verdana" pitchFamily="34" charset="0"/>
              </a:rPr>
              <a:t>CHILE</a:t>
            </a:r>
            <a:endParaRPr lang="en-US" sz="800" b="1" dirty="0">
              <a:solidFill>
                <a:schemeClr val="bg1"/>
              </a:solidFill>
              <a:latin typeface="Verdana" pitchFamily="34" charset="0"/>
              <a:ea typeface="Verdana" pitchFamily="34" charset="0"/>
              <a:cs typeface="Verdana" pitchFamily="34" charset="0"/>
            </a:endParaRPr>
          </a:p>
        </p:txBody>
      </p:sp>
      <p:sp>
        <p:nvSpPr>
          <p:cNvPr id="65" name="Rectangle 64"/>
          <p:cNvSpPr/>
          <p:nvPr/>
        </p:nvSpPr>
        <p:spPr>
          <a:xfrm>
            <a:off x="7236296" y="1772817"/>
            <a:ext cx="792088" cy="360039"/>
          </a:xfrm>
          <a:prstGeom prst="rect">
            <a:avLst/>
          </a:prstGeom>
          <a:solidFill>
            <a:schemeClr val="accent6">
              <a:lumMod val="50000"/>
            </a:schemeClr>
          </a:solidFill>
          <a:ln>
            <a:solidFill>
              <a:schemeClr val="tx1"/>
            </a:solidFill>
          </a:ln>
        </p:spPr>
        <p:style>
          <a:lnRef idx="1">
            <a:schemeClr val="accent6"/>
          </a:lnRef>
          <a:fillRef idx="2">
            <a:schemeClr val="accent6"/>
          </a:fillRef>
          <a:effectRef idx="1">
            <a:schemeClr val="accent6"/>
          </a:effectRef>
          <a:fontRef idx="minor">
            <a:schemeClr val="dk1"/>
          </a:fontRef>
        </p:style>
        <p:txBody>
          <a:bodyPr anchor="ctr"/>
          <a:lstStyle/>
          <a:p>
            <a:pPr algn="ctr">
              <a:defRPr/>
            </a:pPr>
            <a:r>
              <a:rPr lang="en-US" sz="800" b="1" dirty="0" smtClean="0">
                <a:solidFill>
                  <a:schemeClr val="bg1"/>
                </a:solidFill>
                <a:latin typeface="Verdana" pitchFamily="34" charset="0"/>
                <a:ea typeface="Verdana" pitchFamily="34" charset="0"/>
                <a:cs typeface="Verdana" pitchFamily="34" charset="0"/>
              </a:rPr>
              <a:t>CHILE</a:t>
            </a:r>
            <a:endParaRPr lang="en-US" sz="800" b="1" dirty="0">
              <a:solidFill>
                <a:schemeClr val="bg1"/>
              </a:solidFill>
              <a:latin typeface="Verdana" pitchFamily="34" charset="0"/>
              <a:ea typeface="Verdana" pitchFamily="34" charset="0"/>
              <a:cs typeface="Verdana" pitchFamily="34" charset="0"/>
            </a:endParaRPr>
          </a:p>
        </p:txBody>
      </p:sp>
      <p:sp>
        <p:nvSpPr>
          <p:cNvPr id="93" name="Rectangle 92"/>
          <p:cNvSpPr/>
          <p:nvPr/>
        </p:nvSpPr>
        <p:spPr>
          <a:xfrm>
            <a:off x="4644007" y="908721"/>
            <a:ext cx="576065" cy="216024"/>
          </a:xfrm>
          <a:prstGeom prst="rect">
            <a:avLst/>
          </a:prstGeom>
          <a:ln w="317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r>
              <a:rPr lang="en-US" sz="800" b="1" dirty="0" smtClean="0">
                <a:latin typeface="Verdana" pitchFamily="34" charset="0"/>
                <a:ea typeface="Verdana" pitchFamily="34" charset="0"/>
                <a:cs typeface="Verdana" pitchFamily="34" charset="0"/>
              </a:rPr>
              <a:t>FOR.</a:t>
            </a:r>
            <a:endParaRPr lang="en-US" sz="800" b="1" dirty="0">
              <a:latin typeface="Verdana" pitchFamily="34" charset="0"/>
              <a:ea typeface="Verdana" pitchFamily="34" charset="0"/>
              <a:cs typeface="Verdana" pitchFamily="34" charset="0"/>
            </a:endParaRPr>
          </a:p>
        </p:txBody>
      </p:sp>
      <p:sp>
        <p:nvSpPr>
          <p:cNvPr id="96" name="TextBox 95"/>
          <p:cNvSpPr txBox="1"/>
          <p:nvPr/>
        </p:nvSpPr>
        <p:spPr>
          <a:xfrm>
            <a:off x="6804248" y="764704"/>
            <a:ext cx="720080" cy="215444"/>
          </a:xfrm>
          <a:prstGeom prst="rect">
            <a:avLst/>
          </a:prstGeom>
          <a:noFill/>
        </p:spPr>
        <p:txBody>
          <a:bodyPr wrap="square" rtlCol="0">
            <a:spAutoFit/>
          </a:bodyPr>
          <a:lstStyle/>
          <a:p>
            <a:r>
              <a:rPr lang="es-CL" sz="800" dirty="0" smtClean="0">
                <a:latin typeface="Verdana" pitchFamily="34" charset="0"/>
                <a:ea typeface="Verdana" pitchFamily="34" charset="0"/>
                <a:cs typeface="Verdana" pitchFamily="34" charset="0"/>
              </a:rPr>
              <a:t>CHILE</a:t>
            </a:r>
            <a:endParaRPr lang="es-CL" sz="800" dirty="0">
              <a:latin typeface="Verdana" pitchFamily="34" charset="0"/>
              <a:ea typeface="Verdana" pitchFamily="34" charset="0"/>
              <a:cs typeface="Verdana" pitchFamily="34" charset="0"/>
            </a:endParaRPr>
          </a:p>
        </p:txBody>
      </p:sp>
      <p:sp>
        <p:nvSpPr>
          <p:cNvPr id="99" name="Rectangle 98"/>
          <p:cNvSpPr/>
          <p:nvPr/>
        </p:nvSpPr>
        <p:spPr>
          <a:xfrm>
            <a:off x="3923928" y="3068961"/>
            <a:ext cx="576065" cy="216024"/>
          </a:xfrm>
          <a:prstGeom prst="rect">
            <a:avLst/>
          </a:prstGeom>
          <a:solidFill>
            <a:schemeClr val="accent6">
              <a:lumMod val="50000"/>
            </a:schemeClr>
          </a:solidFill>
          <a:ln w="317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r>
              <a:rPr lang="en-US" sz="800" b="1" dirty="0" smtClean="0">
                <a:latin typeface="Verdana" pitchFamily="34" charset="0"/>
                <a:ea typeface="Verdana" pitchFamily="34" charset="0"/>
                <a:cs typeface="Verdana" pitchFamily="34" charset="0"/>
              </a:rPr>
              <a:t>CHILE</a:t>
            </a:r>
            <a:endParaRPr lang="en-US" sz="800" b="1" dirty="0">
              <a:latin typeface="Verdana" pitchFamily="34" charset="0"/>
              <a:ea typeface="Verdana" pitchFamily="34" charset="0"/>
              <a:cs typeface="Verdana" pitchFamily="34" charset="0"/>
            </a:endParaRPr>
          </a:p>
        </p:txBody>
      </p:sp>
      <p:cxnSp>
        <p:nvCxnSpPr>
          <p:cNvPr id="100" name="Elbow Connector 99"/>
          <p:cNvCxnSpPr>
            <a:stCxn id="99" idx="2"/>
            <a:endCxn id="102" idx="0"/>
          </p:cNvCxnSpPr>
          <p:nvPr/>
        </p:nvCxnSpPr>
        <p:spPr>
          <a:xfrm rot="16200000" flipH="1">
            <a:off x="4085946" y="3410999"/>
            <a:ext cx="648072" cy="396043"/>
          </a:xfrm>
          <a:prstGeom prst="bentConnector3">
            <a:avLst>
              <a:gd name="adj1" fmla="val 50000"/>
            </a:avLst>
          </a:prstGeom>
          <a:ln>
            <a:tailEnd type="arrow"/>
          </a:ln>
        </p:spPr>
        <p:style>
          <a:lnRef idx="1">
            <a:schemeClr val="dk1"/>
          </a:lnRef>
          <a:fillRef idx="0">
            <a:schemeClr val="dk1"/>
          </a:fillRef>
          <a:effectRef idx="0">
            <a:schemeClr val="dk1"/>
          </a:effectRef>
          <a:fontRef idx="minor">
            <a:schemeClr val="tx1"/>
          </a:fontRef>
        </p:style>
      </p:cxnSp>
      <p:cxnSp>
        <p:nvCxnSpPr>
          <p:cNvPr id="101" name="Elbow Connector 100"/>
          <p:cNvCxnSpPr>
            <a:stCxn id="103" idx="2"/>
            <a:endCxn id="102" idx="0"/>
          </p:cNvCxnSpPr>
          <p:nvPr/>
        </p:nvCxnSpPr>
        <p:spPr>
          <a:xfrm rot="5400000">
            <a:off x="4445986" y="3447003"/>
            <a:ext cx="648072" cy="324036"/>
          </a:xfrm>
          <a:prstGeom prst="bentConnector3">
            <a:avLst>
              <a:gd name="adj1" fmla="val 50000"/>
            </a:avLst>
          </a:prstGeom>
          <a:ln>
            <a:tailEnd type="arrow"/>
          </a:ln>
        </p:spPr>
        <p:style>
          <a:lnRef idx="1">
            <a:schemeClr val="dk1"/>
          </a:lnRef>
          <a:fillRef idx="0">
            <a:schemeClr val="dk1"/>
          </a:fillRef>
          <a:effectRef idx="0">
            <a:schemeClr val="dk1"/>
          </a:effectRef>
          <a:fontRef idx="minor">
            <a:schemeClr val="tx1"/>
          </a:fontRef>
        </p:style>
      </p:cxnSp>
      <p:sp>
        <p:nvSpPr>
          <p:cNvPr id="102" name="Rectangle 101"/>
          <p:cNvSpPr/>
          <p:nvPr/>
        </p:nvSpPr>
        <p:spPr>
          <a:xfrm>
            <a:off x="4211960" y="3933057"/>
            <a:ext cx="792088" cy="360039"/>
          </a:xfrm>
          <a:prstGeom prst="rect">
            <a:avLst/>
          </a:prstGeom>
          <a:solidFill>
            <a:schemeClr val="accent6">
              <a:lumMod val="50000"/>
            </a:schemeClr>
          </a:solidFill>
          <a:ln>
            <a:solidFill>
              <a:schemeClr val="tx1"/>
            </a:solidFill>
          </a:ln>
        </p:spPr>
        <p:style>
          <a:lnRef idx="1">
            <a:schemeClr val="accent6"/>
          </a:lnRef>
          <a:fillRef idx="2">
            <a:schemeClr val="accent6"/>
          </a:fillRef>
          <a:effectRef idx="1">
            <a:schemeClr val="accent6"/>
          </a:effectRef>
          <a:fontRef idx="minor">
            <a:schemeClr val="dk1"/>
          </a:fontRef>
        </p:style>
        <p:txBody>
          <a:bodyPr anchor="ctr"/>
          <a:lstStyle/>
          <a:p>
            <a:pPr algn="ctr">
              <a:defRPr/>
            </a:pPr>
            <a:r>
              <a:rPr lang="en-US" sz="800" b="1" dirty="0" smtClean="0">
                <a:solidFill>
                  <a:schemeClr val="bg1"/>
                </a:solidFill>
                <a:latin typeface="Verdana" pitchFamily="34" charset="0"/>
                <a:ea typeface="Verdana" pitchFamily="34" charset="0"/>
                <a:cs typeface="Verdana" pitchFamily="34" charset="0"/>
              </a:rPr>
              <a:t>CHILE</a:t>
            </a:r>
            <a:endParaRPr lang="en-US" sz="800" b="1" dirty="0">
              <a:solidFill>
                <a:schemeClr val="bg1"/>
              </a:solidFill>
              <a:latin typeface="Verdana" pitchFamily="34" charset="0"/>
              <a:ea typeface="Verdana" pitchFamily="34" charset="0"/>
              <a:cs typeface="Verdana" pitchFamily="34" charset="0"/>
            </a:endParaRPr>
          </a:p>
        </p:txBody>
      </p:sp>
      <p:sp>
        <p:nvSpPr>
          <p:cNvPr id="103" name="Rectangle 102"/>
          <p:cNvSpPr/>
          <p:nvPr/>
        </p:nvSpPr>
        <p:spPr>
          <a:xfrm>
            <a:off x="4644007" y="3068961"/>
            <a:ext cx="576065" cy="216024"/>
          </a:xfrm>
          <a:prstGeom prst="rect">
            <a:avLst/>
          </a:prstGeom>
          <a:solidFill>
            <a:schemeClr val="accent6">
              <a:lumMod val="50000"/>
            </a:schemeClr>
          </a:solidFill>
          <a:ln w="317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r>
              <a:rPr lang="en-US" sz="800" b="1" dirty="0" smtClean="0">
                <a:latin typeface="Verdana" pitchFamily="34" charset="0"/>
                <a:ea typeface="Verdana" pitchFamily="34" charset="0"/>
                <a:cs typeface="Verdana" pitchFamily="34" charset="0"/>
              </a:rPr>
              <a:t>CHILE</a:t>
            </a:r>
            <a:endParaRPr lang="en-US" sz="800" b="1" dirty="0">
              <a:latin typeface="Verdana" pitchFamily="34" charset="0"/>
              <a:ea typeface="Verdana" pitchFamily="34" charset="0"/>
              <a:cs typeface="Verdana" pitchFamily="34" charset="0"/>
            </a:endParaRPr>
          </a:p>
        </p:txBody>
      </p:sp>
      <p:sp>
        <p:nvSpPr>
          <p:cNvPr id="106" name="Rectangle 105"/>
          <p:cNvSpPr/>
          <p:nvPr/>
        </p:nvSpPr>
        <p:spPr>
          <a:xfrm>
            <a:off x="7308304" y="3933057"/>
            <a:ext cx="792088" cy="360039"/>
          </a:xfrm>
          <a:prstGeom prst="rect">
            <a:avLst/>
          </a:prstGeom>
          <a:solidFill>
            <a:schemeClr val="accent6">
              <a:lumMod val="50000"/>
            </a:schemeClr>
          </a:solidFill>
          <a:ln>
            <a:solidFill>
              <a:schemeClr val="tx1"/>
            </a:solidFill>
          </a:ln>
        </p:spPr>
        <p:style>
          <a:lnRef idx="1">
            <a:schemeClr val="accent6"/>
          </a:lnRef>
          <a:fillRef idx="2">
            <a:schemeClr val="accent6"/>
          </a:fillRef>
          <a:effectRef idx="1">
            <a:schemeClr val="accent6"/>
          </a:effectRef>
          <a:fontRef idx="minor">
            <a:schemeClr val="dk1"/>
          </a:fontRef>
        </p:style>
        <p:txBody>
          <a:bodyPr anchor="ctr"/>
          <a:lstStyle/>
          <a:p>
            <a:pPr algn="ctr">
              <a:defRPr/>
            </a:pPr>
            <a:r>
              <a:rPr lang="en-US" sz="800" b="1" dirty="0" smtClean="0">
                <a:solidFill>
                  <a:schemeClr val="bg1"/>
                </a:solidFill>
                <a:latin typeface="Verdana" pitchFamily="34" charset="0"/>
                <a:ea typeface="Verdana" pitchFamily="34" charset="0"/>
                <a:cs typeface="Verdana" pitchFamily="34" charset="0"/>
              </a:rPr>
              <a:t>CHILE</a:t>
            </a:r>
            <a:endParaRPr lang="en-US" sz="800" b="1" dirty="0">
              <a:solidFill>
                <a:schemeClr val="bg1"/>
              </a:solidFill>
              <a:latin typeface="Verdana" pitchFamily="34" charset="0"/>
              <a:ea typeface="Verdana" pitchFamily="34" charset="0"/>
              <a:cs typeface="Verdana" pitchFamily="34" charset="0"/>
            </a:endParaRPr>
          </a:p>
        </p:txBody>
      </p:sp>
      <p:cxnSp>
        <p:nvCxnSpPr>
          <p:cNvPr id="108" name="Elbow Connector 107"/>
          <p:cNvCxnSpPr>
            <a:stCxn id="123" idx="2"/>
            <a:endCxn id="106" idx="0"/>
          </p:cNvCxnSpPr>
          <p:nvPr/>
        </p:nvCxnSpPr>
        <p:spPr>
          <a:xfrm rot="16200000" flipH="1">
            <a:off x="7200291" y="3429000"/>
            <a:ext cx="648074" cy="360039"/>
          </a:xfrm>
          <a:prstGeom prst="bentConnector3">
            <a:avLst>
              <a:gd name="adj1" fmla="val 46319"/>
            </a:avLst>
          </a:prstGeom>
          <a:ln>
            <a:tailEnd type="arrow"/>
          </a:ln>
        </p:spPr>
        <p:style>
          <a:lnRef idx="1">
            <a:schemeClr val="dk1"/>
          </a:lnRef>
          <a:fillRef idx="0">
            <a:schemeClr val="dk1"/>
          </a:fillRef>
          <a:effectRef idx="0">
            <a:schemeClr val="dk1"/>
          </a:effectRef>
          <a:fontRef idx="minor">
            <a:schemeClr val="tx1"/>
          </a:fontRef>
        </p:style>
      </p:cxnSp>
      <p:cxnSp>
        <p:nvCxnSpPr>
          <p:cNvPr id="110" name="Elbow Connector 109"/>
          <p:cNvCxnSpPr>
            <a:stCxn id="214" idx="2"/>
            <a:endCxn id="106" idx="0"/>
          </p:cNvCxnSpPr>
          <p:nvPr/>
        </p:nvCxnSpPr>
        <p:spPr>
          <a:xfrm rot="5400000">
            <a:off x="7507818" y="3481513"/>
            <a:ext cx="648074" cy="255014"/>
          </a:xfrm>
          <a:prstGeom prst="bentConnector3">
            <a:avLst>
              <a:gd name="adj1" fmla="val 46319"/>
            </a:avLst>
          </a:prstGeom>
          <a:ln>
            <a:tailEnd type="arrow"/>
          </a:ln>
        </p:spPr>
        <p:style>
          <a:lnRef idx="1">
            <a:schemeClr val="dk1"/>
          </a:lnRef>
          <a:fillRef idx="0">
            <a:schemeClr val="dk1"/>
          </a:fillRef>
          <a:effectRef idx="0">
            <a:schemeClr val="dk1"/>
          </a:effectRef>
          <a:fontRef idx="minor">
            <a:schemeClr val="tx1"/>
          </a:fontRef>
        </p:style>
      </p:cxnSp>
      <p:sp>
        <p:nvSpPr>
          <p:cNvPr id="115" name="Rectangle 114"/>
          <p:cNvSpPr/>
          <p:nvPr/>
        </p:nvSpPr>
        <p:spPr>
          <a:xfrm>
            <a:off x="144016" y="2492896"/>
            <a:ext cx="2771800" cy="2088232"/>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s-CL"/>
          </a:p>
        </p:txBody>
      </p:sp>
      <p:sp>
        <p:nvSpPr>
          <p:cNvPr id="116" name="TextBox 115"/>
          <p:cNvSpPr txBox="1"/>
          <p:nvPr/>
        </p:nvSpPr>
        <p:spPr>
          <a:xfrm>
            <a:off x="611560" y="3013883"/>
            <a:ext cx="504056" cy="215444"/>
          </a:xfrm>
          <a:prstGeom prst="rect">
            <a:avLst/>
          </a:prstGeom>
          <a:noFill/>
        </p:spPr>
        <p:txBody>
          <a:bodyPr wrap="square" rtlCol="0">
            <a:spAutoFit/>
          </a:bodyPr>
          <a:lstStyle/>
          <a:p>
            <a:r>
              <a:rPr lang="es-CL" sz="800" dirty="0" smtClean="0">
                <a:latin typeface="Verdana" pitchFamily="34" charset="0"/>
                <a:ea typeface="Verdana" pitchFamily="34" charset="0"/>
                <a:cs typeface="Verdana" pitchFamily="34" charset="0"/>
              </a:rPr>
              <a:t>CHILE</a:t>
            </a:r>
            <a:endParaRPr lang="es-CL" sz="800" dirty="0">
              <a:latin typeface="Verdana" pitchFamily="34" charset="0"/>
              <a:ea typeface="Verdana" pitchFamily="34" charset="0"/>
              <a:cs typeface="Verdana" pitchFamily="34" charset="0"/>
            </a:endParaRPr>
          </a:p>
        </p:txBody>
      </p:sp>
      <p:pic>
        <p:nvPicPr>
          <p:cNvPr id="117" name="Picture 2" descr="C:\Users\pnorambuena\Desktop\1367934593.png"/>
          <p:cNvPicPr>
            <a:picLocks noChangeAspect="1" noChangeArrowheads="1"/>
          </p:cNvPicPr>
          <p:nvPr/>
        </p:nvPicPr>
        <p:blipFill>
          <a:blip r:embed="rId4" cstate="print"/>
          <a:srcRect/>
          <a:stretch>
            <a:fillRect/>
          </a:stretch>
        </p:blipFill>
        <p:spPr bwMode="auto">
          <a:xfrm>
            <a:off x="1035657" y="3101464"/>
            <a:ext cx="132817" cy="327536"/>
          </a:xfrm>
          <a:prstGeom prst="rect">
            <a:avLst/>
          </a:prstGeom>
          <a:noFill/>
        </p:spPr>
      </p:pic>
      <p:sp>
        <p:nvSpPr>
          <p:cNvPr id="118" name="Rectangle 117"/>
          <p:cNvSpPr/>
          <p:nvPr/>
        </p:nvSpPr>
        <p:spPr>
          <a:xfrm>
            <a:off x="1401669" y="3140968"/>
            <a:ext cx="570092" cy="216023"/>
          </a:xfrm>
          <a:prstGeom prst="rect">
            <a:avLst/>
          </a:prstGeom>
          <a:solidFill>
            <a:schemeClr val="accent6">
              <a:lumMod val="50000"/>
            </a:schemeClr>
          </a:solidFill>
          <a:ln w="317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r>
              <a:rPr lang="en-US" sz="800" b="1" dirty="0" smtClean="0">
                <a:latin typeface="Verdana" pitchFamily="34" charset="0"/>
                <a:ea typeface="Verdana" pitchFamily="34" charset="0"/>
                <a:cs typeface="Verdana" pitchFamily="34" charset="0"/>
              </a:rPr>
              <a:t>CHILE</a:t>
            </a:r>
            <a:endParaRPr lang="en-US" sz="800" b="1" dirty="0">
              <a:latin typeface="Verdana" pitchFamily="34" charset="0"/>
              <a:ea typeface="Verdana" pitchFamily="34" charset="0"/>
              <a:cs typeface="Verdana" pitchFamily="34" charset="0"/>
            </a:endParaRPr>
          </a:p>
        </p:txBody>
      </p:sp>
      <p:sp>
        <p:nvSpPr>
          <p:cNvPr id="120" name="Rectangle 119"/>
          <p:cNvSpPr/>
          <p:nvPr/>
        </p:nvSpPr>
        <p:spPr>
          <a:xfrm>
            <a:off x="1035657" y="4005065"/>
            <a:ext cx="792088" cy="360039"/>
          </a:xfrm>
          <a:prstGeom prst="rect">
            <a:avLst/>
          </a:prstGeom>
          <a:solidFill>
            <a:schemeClr val="accent6">
              <a:lumMod val="50000"/>
            </a:schemeClr>
          </a:solidFill>
          <a:ln>
            <a:solidFill>
              <a:schemeClr val="tx1"/>
            </a:solidFill>
          </a:ln>
        </p:spPr>
        <p:style>
          <a:lnRef idx="1">
            <a:schemeClr val="accent6"/>
          </a:lnRef>
          <a:fillRef idx="2">
            <a:schemeClr val="accent6"/>
          </a:fillRef>
          <a:effectRef idx="1">
            <a:schemeClr val="accent6"/>
          </a:effectRef>
          <a:fontRef idx="minor">
            <a:schemeClr val="dk1"/>
          </a:fontRef>
        </p:style>
        <p:txBody>
          <a:bodyPr anchor="ctr"/>
          <a:lstStyle/>
          <a:p>
            <a:pPr algn="ctr">
              <a:defRPr/>
            </a:pPr>
            <a:r>
              <a:rPr lang="en-US" sz="800" b="1" dirty="0" smtClean="0">
                <a:solidFill>
                  <a:schemeClr val="bg1"/>
                </a:solidFill>
                <a:latin typeface="Verdana" pitchFamily="34" charset="0"/>
                <a:ea typeface="Verdana" pitchFamily="34" charset="0"/>
                <a:cs typeface="Verdana" pitchFamily="34" charset="0"/>
              </a:rPr>
              <a:t>CHILE</a:t>
            </a:r>
            <a:endParaRPr lang="en-US" sz="800" b="1" dirty="0">
              <a:solidFill>
                <a:schemeClr val="bg1"/>
              </a:solidFill>
              <a:latin typeface="Verdana" pitchFamily="34" charset="0"/>
              <a:ea typeface="Verdana" pitchFamily="34" charset="0"/>
              <a:cs typeface="Verdana" pitchFamily="34" charset="0"/>
            </a:endParaRPr>
          </a:p>
        </p:txBody>
      </p:sp>
      <p:cxnSp>
        <p:nvCxnSpPr>
          <p:cNvPr id="121" name="Elbow Connector 120"/>
          <p:cNvCxnSpPr>
            <a:stCxn id="117" idx="2"/>
            <a:endCxn id="120" idx="0"/>
          </p:cNvCxnSpPr>
          <p:nvPr/>
        </p:nvCxnSpPr>
        <p:spPr>
          <a:xfrm rot="16200000" flipH="1">
            <a:off x="978851" y="3552214"/>
            <a:ext cx="576065" cy="329635"/>
          </a:xfrm>
          <a:prstGeom prst="bentConnector3">
            <a:avLst>
              <a:gd name="adj1" fmla="val 41103"/>
            </a:avLst>
          </a:prstGeom>
          <a:ln>
            <a:tailEnd type="arrow"/>
          </a:ln>
        </p:spPr>
        <p:style>
          <a:lnRef idx="1">
            <a:schemeClr val="dk1"/>
          </a:lnRef>
          <a:fillRef idx="0">
            <a:schemeClr val="dk1"/>
          </a:fillRef>
          <a:effectRef idx="0">
            <a:schemeClr val="dk1"/>
          </a:effectRef>
          <a:fontRef idx="minor">
            <a:schemeClr val="tx1"/>
          </a:fontRef>
        </p:style>
      </p:cxnSp>
      <p:cxnSp>
        <p:nvCxnSpPr>
          <p:cNvPr id="122" name="Elbow Connector 121"/>
          <p:cNvCxnSpPr>
            <a:stCxn id="118" idx="2"/>
            <a:endCxn id="120" idx="0"/>
          </p:cNvCxnSpPr>
          <p:nvPr/>
        </p:nvCxnSpPr>
        <p:spPr>
          <a:xfrm rot="5400000">
            <a:off x="1235171" y="3553521"/>
            <a:ext cx="648074" cy="255014"/>
          </a:xfrm>
          <a:prstGeom prst="bentConnector3">
            <a:avLst>
              <a:gd name="adj1" fmla="val 46319"/>
            </a:avLst>
          </a:prstGeom>
          <a:ln>
            <a:tailEnd type="arrow"/>
          </a:ln>
        </p:spPr>
        <p:style>
          <a:lnRef idx="1">
            <a:schemeClr val="dk1"/>
          </a:lnRef>
          <a:fillRef idx="0">
            <a:schemeClr val="dk1"/>
          </a:fillRef>
          <a:effectRef idx="0">
            <a:schemeClr val="dk1"/>
          </a:effectRef>
          <a:fontRef idx="minor">
            <a:schemeClr val="tx1"/>
          </a:fontRef>
        </p:style>
      </p:cxnSp>
      <p:sp>
        <p:nvSpPr>
          <p:cNvPr id="123" name="Rectangle 122"/>
          <p:cNvSpPr/>
          <p:nvPr/>
        </p:nvSpPr>
        <p:spPr>
          <a:xfrm>
            <a:off x="7092281" y="3068960"/>
            <a:ext cx="504055" cy="216023"/>
          </a:xfrm>
          <a:prstGeom prst="rect">
            <a:avLst/>
          </a:prstGeom>
          <a:ln w="317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r>
              <a:rPr lang="en-US" sz="800" b="1" dirty="0" smtClean="0">
                <a:latin typeface="Verdana" pitchFamily="34" charset="0"/>
                <a:ea typeface="Verdana" pitchFamily="34" charset="0"/>
                <a:cs typeface="Verdana" pitchFamily="34" charset="0"/>
              </a:rPr>
              <a:t>FOR.</a:t>
            </a:r>
            <a:endParaRPr lang="en-US" sz="800" b="1" dirty="0">
              <a:latin typeface="Verdana" pitchFamily="34" charset="0"/>
              <a:ea typeface="Verdana" pitchFamily="34" charset="0"/>
              <a:cs typeface="Verdana" pitchFamily="34" charset="0"/>
            </a:endParaRPr>
          </a:p>
        </p:txBody>
      </p:sp>
      <p:pic>
        <p:nvPicPr>
          <p:cNvPr id="57" name="Picture 56" descr="Check_mark_23x20_02.svg.png"/>
          <p:cNvPicPr>
            <a:picLocks noChangeAspect="1"/>
          </p:cNvPicPr>
          <p:nvPr/>
        </p:nvPicPr>
        <p:blipFill>
          <a:blip r:embed="rId3" cstate="print">
            <a:duotone>
              <a:schemeClr val="accent3">
                <a:shade val="45000"/>
                <a:satMod val="135000"/>
              </a:schemeClr>
              <a:prstClr val="white"/>
            </a:duotone>
          </a:blip>
          <a:stretch>
            <a:fillRect/>
          </a:stretch>
        </p:blipFill>
        <p:spPr>
          <a:xfrm>
            <a:off x="2267744" y="3356992"/>
            <a:ext cx="582036" cy="551347"/>
          </a:xfrm>
          <a:prstGeom prst="rect">
            <a:avLst/>
          </a:prstGeom>
        </p:spPr>
      </p:pic>
      <p:pic>
        <p:nvPicPr>
          <p:cNvPr id="59" name="Picture 58" descr="Check_mark_23x20_02.svg.png"/>
          <p:cNvPicPr>
            <a:picLocks noChangeAspect="1"/>
          </p:cNvPicPr>
          <p:nvPr/>
        </p:nvPicPr>
        <p:blipFill>
          <a:blip r:embed="rId3" cstate="print">
            <a:duotone>
              <a:schemeClr val="accent3">
                <a:shade val="45000"/>
                <a:satMod val="135000"/>
              </a:schemeClr>
              <a:prstClr val="white"/>
            </a:duotone>
          </a:blip>
          <a:stretch>
            <a:fillRect/>
          </a:stretch>
        </p:blipFill>
        <p:spPr>
          <a:xfrm>
            <a:off x="5292080" y="3356992"/>
            <a:ext cx="582036" cy="551347"/>
          </a:xfrm>
          <a:prstGeom prst="rect">
            <a:avLst/>
          </a:prstGeom>
        </p:spPr>
      </p:pic>
      <p:pic>
        <p:nvPicPr>
          <p:cNvPr id="60" name="Picture 59" descr="Check_mark_23x20_02.svg.png"/>
          <p:cNvPicPr>
            <a:picLocks noChangeAspect="1"/>
          </p:cNvPicPr>
          <p:nvPr/>
        </p:nvPicPr>
        <p:blipFill>
          <a:blip r:embed="rId3" cstate="print">
            <a:duotone>
              <a:schemeClr val="accent3">
                <a:shade val="45000"/>
                <a:satMod val="135000"/>
              </a:schemeClr>
              <a:prstClr val="white"/>
            </a:duotone>
          </a:blip>
          <a:stretch>
            <a:fillRect/>
          </a:stretch>
        </p:blipFill>
        <p:spPr>
          <a:xfrm>
            <a:off x="8382452" y="3356992"/>
            <a:ext cx="582036" cy="551347"/>
          </a:xfrm>
          <a:prstGeom prst="rect">
            <a:avLst/>
          </a:prstGeom>
        </p:spPr>
      </p:pic>
      <p:pic>
        <p:nvPicPr>
          <p:cNvPr id="63" name="Picture 62" descr="Check_mark_23x20_02.svg.png"/>
          <p:cNvPicPr>
            <a:picLocks noChangeAspect="1"/>
          </p:cNvPicPr>
          <p:nvPr/>
        </p:nvPicPr>
        <p:blipFill>
          <a:blip r:embed="rId3" cstate="print">
            <a:duotone>
              <a:schemeClr val="accent3">
                <a:shade val="45000"/>
                <a:satMod val="135000"/>
              </a:schemeClr>
              <a:prstClr val="white"/>
            </a:duotone>
          </a:blip>
          <a:stretch>
            <a:fillRect/>
          </a:stretch>
        </p:blipFill>
        <p:spPr>
          <a:xfrm>
            <a:off x="5286108" y="5445224"/>
            <a:ext cx="582036" cy="551347"/>
          </a:xfrm>
          <a:prstGeom prst="rect">
            <a:avLst/>
          </a:prstGeom>
        </p:spPr>
      </p:pic>
      <p:sp>
        <p:nvSpPr>
          <p:cNvPr id="54" name="Rectangle 53"/>
          <p:cNvSpPr/>
          <p:nvPr/>
        </p:nvSpPr>
        <p:spPr>
          <a:xfrm>
            <a:off x="3995936" y="5589240"/>
            <a:ext cx="1188640" cy="360040"/>
          </a:xfrm>
          <a:prstGeom prst="rect">
            <a:avLst/>
          </a:prstGeom>
          <a:solidFill>
            <a:schemeClr val="accent6">
              <a:lumMod val="50000"/>
            </a:schemeClr>
          </a:solidFill>
          <a:ln>
            <a:solidFill>
              <a:schemeClr val="tx1"/>
            </a:solidFill>
          </a:ln>
        </p:spPr>
        <p:style>
          <a:lnRef idx="1">
            <a:schemeClr val="accent6"/>
          </a:lnRef>
          <a:fillRef idx="2">
            <a:schemeClr val="accent6"/>
          </a:fillRef>
          <a:effectRef idx="1">
            <a:schemeClr val="accent6"/>
          </a:effectRef>
          <a:fontRef idx="minor">
            <a:schemeClr val="dk1"/>
          </a:fontRef>
        </p:style>
        <p:txBody>
          <a:bodyPr anchor="ctr"/>
          <a:lstStyle/>
          <a:p>
            <a:pPr algn="ctr">
              <a:defRPr/>
            </a:pPr>
            <a:r>
              <a:rPr lang="en-US" sz="800" b="1" dirty="0" smtClean="0">
                <a:solidFill>
                  <a:schemeClr val="bg1"/>
                </a:solidFill>
                <a:latin typeface="Verdana" pitchFamily="34" charset="0"/>
                <a:ea typeface="Verdana" pitchFamily="34" charset="0"/>
                <a:cs typeface="Verdana" pitchFamily="34" charset="0"/>
              </a:rPr>
              <a:t>CORPORATION</a:t>
            </a:r>
            <a:endParaRPr lang="en-US" sz="800" b="1" dirty="0">
              <a:solidFill>
                <a:schemeClr val="bg1"/>
              </a:solidFill>
              <a:latin typeface="Verdana" pitchFamily="34" charset="0"/>
              <a:ea typeface="Verdana" pitchFamily="34" charset="0"/>
              <a:cs typeface="Verdana" pitchFamily="34"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919587126"/>
              </p:ext>
            </p:extLst>
          </p:nvPr>
        </p:nvGraphicFramePr>
        <p:xfrm>
          <a:off x="1150674" y="1124744"/>
          <a:ext cx="1152128" cy="3116667"/>
        </p:xfrm>
        <a:graphic>
          <a:graphicData uri="http://schemas.openxmlformats.org/drawingml/2006/table">
            <a:tbl>
              <a:tblPr firstRow="1" bandRow="1">
                <a:tableStyleId>{5C22544A-7EE6-4342-B048-85BDC9FD1C3A}</a:tableStyleId>
              </a:tblPr>
              <a:tblGrid>
                <a:gridCol w="1152128"/>
              </a:tblGrid>
              <a:tr h="648073">
                <a:tc>
                  <a:txBody>
                    <a:bodyPr/>
                    <a:lstStyle/>
                    <a:p>
                      <a:pPr algn="ctr"/>
                      <a:endParaRPr lang="es-CL" sz="800" dirty="0" smtClean="0">
                        <a:latin typeface="Verdana" panose="020B0604030504040204" pitchFamily="34" charset="0"/>
                        <a:ea typeface="Verdana" panose="020B0604030504040204" pitchFamily="34" charset="0"/>
                        <a:cs typeface="Verdana" panose="020B0604030504040204" pitchFamily="34" charset="0"/>
                      </a:endParaRPr>
                    </a:p>
                    <a:p>
                      <a:pPr algn="ctr"/>
                      <a:r>
                        <a:rPr lang="es-CL" sz="800" dirty="0" smtClean="0">
                          <a:latin typeface="Verdana" panose="020B0604030504040204" pitchFamily="34" charset="0"/>
                          <a:ea typeface="Verdana" panose="020B0604030504040204" pitchFamily="34" charset="0"/>
                          <a:cs typeface="Verdana" panose="020B0604030504040204" pitchFamily="34" charset="0"/>
                        </a:rPr>
                        <a:t>Tax </a:t>
                      </a:r>
                      <a:r>
                        <a:rPr lang="en-US" sz="800" noProof="0" dirty="0" smtClean="0">
                          <a:latin typeface="Verdana" panose="020B0604030504040204" pitchFamily="34" charset="0"/>
                          <a:ea typeface="Verdana" panose="020B0604030504040204" pitchFamily="34" charset="0"/>
                          <a:cs typeface="Verdana" panose="020B0604030504040204" pitchFamily="34" charset="0"/>
                        </a:rPr>
                        <a:t>Imputation</a:t>
                      </a:r>
                      <a:endParaRPr lang="en-US" sz="800" noProof="0" dirty="0">
                        <a:latin typeface="Verdana" panose="020B0604030504040204" pitchFamily="34" charset="0"/>
                        <a:ea typeface="Verdana" panose="020B0604030504040204" pitchFamily="34" charset="0"/>
                        <a:cs typeface="Verdana" panose="020B0604030504040204" pitchFamily="34" charset="0"/>
                      </a:endParaRPr>
                    </a:p>
                  </a:txBody>
                  <a:tcPr/>
                </a:tc>
              </a:tr>
              <a:tr h="402127">
                <a:tc>
                  <a:txBody>
                    <a:bodyPr/>
                    <a:lstStyle/>
                    <a:p>
                      <a:pPr algn="ctr"/>
                      <a:r>
                        <a:rPr lang="es-CL" sz="8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1°</a:t>
                      </a:r>
                      <a:endParaRPr lang="es-CL" sz="8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a:solidFill>
                      <a:schemeClr val="tx2">
                        <a:lumMod val="60000"/>
                        <a:lumOff val="40000"/>
                      </a:schemeClr>
                    </a:solidFill>
                  </a:tcPr>
                </a:tc>
              </a:tr>
              <a:tr h="453885">
                <a:tc>
                  <a:txBody>
                    <a:bodyPr/>
                    <a:lstStyle/>
                    <a:p>
                      <a:pPr algn="ctr"/>
                      <a:r>
                        <a:rPr lang="es-CL" sz="8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2°</a:t>
                      </a:r>
                      <a:endParaRPr lang="es-CL" sz="8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a:solidFill>
                      <a:schemeClr val="tx2">
                        <a:lumMod val="60000"/>
                        <a:lumOff val="40000"/>
                      </a:schemeClr>
                    </a:solidFill>
                  </a:tcPr>
                </a:tc>
              </a:tr>
              <a:tr h="656155">
                <a:tc>
                  <a:txBody>
                    <a:bodyPr/>
                    <a:lstStyle/>
                    <a:p>
                      <a:pPr algn="ctr"/>
                      <a:endParaRPr lang="es-CL" sz="800" b="1" dirty="0" smtClean="0">
                        <a:solidFill>
                          <a:schemeClr val="bg1"/>
                        </a:solidFill>
                        <a:latin typeface="Verdana" panose="020B0604030504040204" pitchFamily="34" charset="0"/>
                        <a:ea typeface="Verdana" panose="020B0604030504040204" pitchFamily="34" charset="0"/>
                        <a:cs typeface="Verdana" panose="020B0604030504040204" pitchFamily="34" charset="0"/>
                      </a:endParaRPr>
                    </a:p>
                    <a:p>
                      <a:pPr algn="ctr"/>
                      <a:r>
                        <a:rPr lang="es-CL" sz="8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3°</a:t>
                      </a:r>
                      <a:endParaRPr lang="es-CL" sz="8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a:solidFill>
                      <a:schemeClr val="tx2">
                        <a:lumMod val="60000"/>
                        <a:lumOff val="40000"/>
                      </a:schemeClr>
                    </a:solidFill>
                  </a:tcPr>
                </a:tc>
              </a:tr>
              <a:tr h="529703">
                <a:tc>
                  <a:txBody>
                    <a:bodyPr/>
                    <a:lstStyle/>
                    <a:p>
                      <a:pPr algn="ctr"/>
                      <a:r>
                        <a:rPr lang="es-CL" sz="8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4°</a:t>
                      </a:r>
                      <a:endParaRPr lang="es-CL" sz="8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a:solidFill>
                      <a:schemeClr val="tx2">
                        <a:lumMod val="60000"/>
                        <a:lumOff val="40000"/>
                      </a:schemeClr>
                    </a:solidFill>
                  </a:tcPr>
                </a:tc>
              </a:tr>
              <a:tr h="426724">
                <a:tc>
                  <a:txBody>
                    <a:bodyPr/>
                    <a:lstStyle/>
                    <a:p>
                      <a:pPr algn="ctr"/>
                      <a:r>
                        <a:rPr lang="es-CL" sz="8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5°</a:t>
                      </a:r>
                      <a:endParaRPr lang="es-CL" sz="8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a:solidFill>
                      <a:schemeClr val="tx2">
                        <a:lumMod val="60000"/>
                        <a:lumOff val="40000"/>
                      </a:schemeClr>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542449099"/>
              </p:ext>
            </p:extLst>
          </p:nvPr>
        </p:nvGraphicFramePr>
        <p:xfrm>
          <a:off x="3275856" y="1124744"/>
          <a:ext cx="4752528" cy="3096344"/>
        </p:xfrm>
        <a:graphic>
          <a:graphicData uri="http://schemas.openxmlformats.org/drawingml/2006/table">
            <a:tbl>
              <a:tblPr firstRow="1" bandRow="1">
                <a:tableStyleId>{5C22544A-7EE6-4342-B048-85BDC9FD1C3A}</a:tableStyleId>
              </a:tblPr>
              <a:tblGrid>
                <a:gridCol w="4752528"/>
              </a:tblGrid>
              <a:tr h="648071">
                <a:tc>
                  <a:txBody>
                    <a:bodyPr/>
                    <a:lstStyle/>
                    <a:p>
                      <a:pPr algn="ctr">
                        <a:spcAft>
                          <a:spcPts val="0"/>
                        </a:spcAft>
                      </a:pPr>
                      <a:r>
                        <a:rPr lang="es-CL" sz="800" b="1" dirty="0" smtClean="0">
                          <a:solidFill>
                            <a:srgbClr val="FFFFFF"/>
                          </a:solidFill>
                          <a:effectLst/>
                          <a:latin typeface="Verdana"/>
                          <a:ea typeface="Times New Roman"/>
                        </a:rPr>
                        <a:t/>
                      </a:r>
                      <a:br>
                        <a:rPr lang="es-CL" sz="800" b="1" dirty="0" smtClean="0">
                          <a:solidFill>
                            <a:srgbClr val="FFFFFF"/>
                          </a:solidFill>
                          <a:effectLst/>
                          <a:latin typeface="Verdana"/>
                          <a:ea typeface="Times New Roman"/>
                        </a:rPr>
                      </a:br>
                      <a:endParaRPr lang="es-CL" sz="800" b="1" dirty="0" smtClean="0">
                        <a:solidFill>
                          <a:srgbClr val="FFFFFF"/>
                        </a:solidFill>
                        <a:effectLst/>
                        <a:latin typeface="Verdana"/>
                        <a:ea typeface="Times New Roman"/>
                      </a:endParaRPr>
                    </a:p>
                    <a:p>
                      <a:pPr algn="ctr">
                        <a:spcAft>
                          <a:spcPts val="0"/>
                        </a:spcAft>
                      </a:pPr>
                      <a:r>
                        <a:rPr lang="en-US" sz="800" b="1" noProof="0" dirty="0" smtClean="0">
                          <a:solidFill>
                            <a:srgbClr val="FFFFFF"/>
                          </a:solidFill>
                          <a:effectLst/>
                          <a:latin typeface="Verdana"/>
                          <a:ea typeface="Times New Roman"/>
                        </a:rPr>
                        <a:t>Description</a:t>
                      </a:r>
                      <a:endParaRPr lang="en-US" sz="800" noProof="0" dirty="0">
                        <a:effectLst/>
                        <a:latin typeface="Times New Roman"/>
                        <a:ea typeface="Times New Roman"/>
                      </a:endParaRPr>
                    </a:p>
                  </a:txBody>
                  <a:tcPr marL="68580" marR="68580" marT="0" marB="0"/>
                </a:tc>
              </a:tr>
              <a:tr h="360041">
                <a:tc>
                  <a:txBody>
                    <a:bodyPr/>
                    <a:lstStyle/>
                    <a:p>
                      <a:pPr algn="just">
                        <a:spcAft>
                          <a:spcPts val="0"/>
                        </a:spcAft>
                      </a:pPr>
                      <a:r>
                        <a:rPr lang="en-US" sz="800" b="1" noProof="0" dirty="0" smtClean="0">
                          <a:solidFill>
                            <a:schemeClr val="tx1"/>
                          </a:solidFill>
                          <a:effectLst/>
                          <a:latin typeface="Verdana"/>
                          <a:ea typeface="Times New Roman"/>
                        </a:rPr>
                        <a:t>Own attributed taxable income (1) (3)</a:t>
                      </a:r>
                      <a:endParaRPr lang="en-US" sz="800" noProof="0" dirty="0">
                        <a:solidFill>
                          <a:schemeClr val="tx1"/>
                        </a:solidFill>
                        <a:effectLst/>
                        <a:latin typeface="Times New Roman"/>
                        <a:ea typeface="Times New Roman"/>
                      </a:endParaRPr>
                    </a:p>
                  </a:txBody>
                  <a:tcPr marL="68580" marR="68580" marT="0" marB="0">
                    <a:solidFill>
                      <a:schemeClr val="accent1">
                        <a:lumMod val="20000"/>
                        <a:lumOff val="80000"/>
                      </a:schemeClr>
                    </a:solidFill>
                  </a:tcPr>
                </a:tc>
              </a:tr>
              <a:tr h="504056">
                <a:tc>
                  <a:txBody>
                    <a:bodyPr/>
                    <a:lstStyle/>
                    <a:p>
                      <a:pPr algn="just">
                        <a:spcAft>
                          <a:spcPts val="0"/>
                        </a:spcAft>
                      </a:pPr>
                      <a:r>
                        <a:rPr lang="en-US" sz="800" b="1" noProof="0" dirty="0" smtClean="0">
                          <a:solidFill>
                            <a:schemeClr val="accent2">
                              <a:lumMod val="75000"/>
                            </a:schemeClr>
                          </a:solidFill>
                          <a:effectLst/>
                          <a:latin typeface="Verdana"/>
                          <a:ea typeface="Times New Roman"/>
                        </a:rPr>
                        <a:t>Differences between accelerated depreciation and normal depreciation, including FUF balance at December 31, 2016 (2)</a:t>
                      </a:r>
                      <a:endParaRPr lang="en-US" sz="800" noProof="0" dirty="0">
                        <a:solidFill>
                          <a:schemeClr val="accent2">
                            <a:lumMod val="75000"/>
                          </a:schemeClr>
                        </a:solidFill>
                        <a:effectLst/>
                        <a:latin typeface="Times New Roman"/>
                        <a:ea typeface="Times New Roman"/>
                      </a:endParaRPr>
                    </a:p>
                  </a:txBody>
                  <a:tcPr marL="68580" marR="68580" marT="0" marB="0">
                    <a:solidFill>
                      <a:schemeClr val="accent2">
                        <a:lumMod val="40000"/>
                        <a:lumOff val="60000"/>
                      </a:schemeClr>
                    </a:solidFill>
                  </a:tcPr>
                </a:tc>
              </a:tr>
              <a:tr h="377314">
                <a:tc>
                  <a:txBody>
                    <a:bodyPr/>
                    <a:lstStyle/>
                    <a:p>
                      <a:pPr algn="just">
                        <a:spcAft>
                          <a:spcPts val="0"/>
                        </a:spcAft>
                      </a:pPr>
                      <a:r>
                        <a:rPr lang="en-US" sz="800" b="1" noProof="0" dirty="0" smtClean="0">
                          <a:solidFill>
                            <a:schemeClr val="tx1"/>
                          </a:solidFill>
                          <a:effectLst/>
                          <a:latin typeface="Verdana"/>
                          <a:ea typeface="Times New Roman"/>
                        </a:rPr>
                        <a:t>1° Income exempt from GCT or WHT</a:t>
                      </a:r>
                      <a:r>
                        <a:rPr lang="en-US" sz="800" b="1" baseline="0" noProof="0" dirty="0" smtClean="0">
                          <a:solidFill>
                            <a:schemeClr val="tx1"/>
                          </a:solidFill>
                          <a:effectLst/>
                          <a:latin typeface="Verdana"/>
                          <a:ea typeface="Times New Roman"/>
                        </a:rPr>
                        <a:t> (own or from others), including FUNT balance as of December 31, 2016 (3)</a:t>
                      </a:r>
                    </a:p>
                    <a:p>
                      <a:pPr algn="just">
                        <a:spcAft>
                          <a:spcPts val="0"/>
                        </a:spcAft>
                      </a:pPr>
                      <a:endParaRPr lang="en-US" sz="800" noProof="0" dirty="0">
                        <a:solidFill>
                          <a:schemeClr val="tx1"/>
                        </a:solidFill>
                        <a:effectLst/>
                        <a:latin typeface="Times New Roman"/>
                        <a:ea typeface="Times New Roman"/>
                      </a:endParaRPr>
                    </a:p>
                  </a:txBody>
                  <a:tcPr marL="68580" marR="68580" marT="0" marB="0">
                    <a:solidFill>
                      <a:schemeClr val="accent1">
                        <a:lumMod val="20000"/>
                        <a:lumOff val="80000"/>
                      </a:schemeClr>
                    </a:solidFill>
                  </a:tcPr>
                </a:tc>
              </a:tr>
              <a:tr h="270758">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800" b="1" noProof="0" dirty="0" smtClean="0">
                          <a:solidFill>
                            <a:schemeClr val="tx1"/>
                          </a:solidFill>
                          <a:effectLst/>
                          <a:latin typeface="Verdana"/>
                          <a:ea typeface="Times New Roman"/>
                        </a:rPr>
                        <a:t>2° Non taxable income (own</a:t>
                      </a:r>
                      <a:r>
                        <a:rPr lang="en-US" sz="800" b="1" baseline="0" noProof="0" dirty="0" smtClean="0">
                          <a:solidFill>
                            <a:schemeClr val="tx1"/>
                          </a:solidFill>
                          <a:effectLst/>
                          <a:latin typeface="Verdana"/>
                          <a:ea typeface="Times New Roman"/>
                        </a:rPr>
                        <a:t> or from others) </a:t>
                      </a:r>
                      <a:r>
                        <a:rPr lang="en-US" sz="800" b="1" noProof="0" dirty="0" smtClean="0">
                          <a:solidFill>
                            <a:schemeClr val="tx1"/>
                          </a:solidFill>
                          <a:effectLst/>
                          <a:latin typeface="Verdana"/>
                          <a:ea typeface="Times New Roman"/>
                        </a:rPr>
                        <a:t>including </a:t>
                      </a:r>
                      <a:r>
                        <a:rPr lang="en-US" sz="800" b="1" baseline="0" noProof="0" dirty="0" smtClean="0">
                          <a:solidFill>
                            <a:schemeClr val="tx1"/>
                          </a:solidFill>
                          <a:effectLst/>
                          <a:latin typeface="Verdana"/>
                          <a:ea typeface="Times New Roman"/>
                        </a:rPr>
                        <a:t>FUNT balance as of December 31, 2016 </a:t>
                      </a:r>
                      <a:r>
                        <a:rPr lang="en-US" sz="800" b="1" noProof="0" dirty="0" smtClean="0">
                          <a:solidFill>
                            <a:schemeClr val="tx1"/>
                          </a:solidFill>
                          <a:effectLst/>
                          <a:latin typeface="Verdana"/>
                          <a:ea typeface="Times New Roman"/>
                        </a:rPr>
                        <a:t>(3)</a:t>
                      </a:r>
                      <a:endParaRPr lang="en-US" sz="800" noProof="0" dirty="0">
                        <a:solidFill>
                          <a:schemeClr val="tx1"/>
                        </a:solidFill>
                        <a:effectLst/>
                        <a:latin typeface="Times New Roman"/>
                        <a:ea typeface="Times New Roman"/>
                      </a:endParaRPr>
                    </a:p>
                  </a:txBody>
                  <a:tcPr marL="68580" marR="68580" marT="0" marB="0">
                    <a:solidFill>
                      <a:schemeClr val="accent1">
                        <a:lumMod val="20000"/>
                        <a:lumOff val="80000"/>
                      </a:schemeClr>
                    </a:solidFill>
                  </a:tcPr>
                </a:tc>
              </a:tr>
              <a:tr h="504056">
                <a:tc>
                  <a:txBody>
                    <a:bodyPr/>
                    <a:lstStyle/>
                    <a:p>
                      <a:pPr>
                        <a:spcAft>
                          <a:spcPts val="0"/>
                        </a:spcAft>
                      </a:pPr>
                      <a:r>
                        <a:rPr lang="en-US" sz="800" b="1" noProof="0" dirty="0" smtClean="0">
                          <a:solidFill>
                            <a:schemeClr val="accent2">
                              <a:lumMod val="75000"/>
                            </a:schemeClr>
                          </a:solidFill>
                          <a:effectLst/>
                          <a:latin typeface="Verdana"/>
                          <a:ea typeface="Times New Roman"/>
                        </a:rPr>
                        <a:t>Not</a:t>
                      </a:r>
                      <a:r>
                        <a:rPr lang="en-US" sz="800" b="1" baseline="0" noProof="0" dirty="0" smtClean="0">
                          <a:solidFill>
                            <a:schemeClr val="accent2">
                              <a:lumMod val="75000"/>
                            </a:schemeClr>
                          </a:solidFill>
                          <a:effectLst/>
                          <a:latin typeface="Verdana"/>
                          <a:ea typeface="Times New Roman"/>
                        </a:rPr>
                        <a:t> imputed to any registry</a:t>
                      </a:r>
                      <a:r>
                        <a:rPr lang="en-US" sz="800" b="1" noProof="0" dirty="0" smtClean="0">
                          <a:solidFill>
                            <a:schemeClr val="accent2">
                              <a:lumMod val="75000"/>
                            </a:schemeClr>
                          </a:solidFill>
                          <a:effectLst/>
                          <a:latin typeface="Verdana"/>
                          <a:ea typeface="Times New Roman"/>
                        </a:rPr>
                        <a:t> (2)</a:t>
                      </a:r>
                      <a:endParaRPr lang="en-US" sz="800" noProof="0" dirty="0">
                        <a:solidFill>
                          <a:schemeClr val="accent2">
                            <a:lumMod val="75000"/>
                          </a:schemeClr>
                        </a:solidFill>
                        <a:effectLst/>
                        <a:latin typeface="Times New Roman"/>
                        <a:ea typeface="Times New Roman"/>
                      </a:endParaRPr>
                    </a:p>
                  </a:txBody>
                  <a:tcPr marL="68580" marR="68580" marT="0" marB="0">
                    <a:solidFill>
                      <a:schemeClr val="accent2">
                        <a:lumMod val="40000"/>
                        <a:lumOff val="60000"/>
                      </a:schemeClr>
                    </a:solidFill>
                  </a:tcPr>
                </a:tc>
              </a:tr>
              <a:tr h="432048">
                <a:tc>
                  <a:txBody>
                    <a:bodyPr/>
                    <a:lstStyle/>
                    <a:p>
                      <a:pPr>
                        <a:spcAft>
                          <a:spcPts val="0"/>
                        </a:spcAft>
                      </a:pPr>
                      <a:r>
                        <a:rPr lang="en-US" sz="800" b="1" noProof="0" dirty="0" smtClean="0">
                          <a:solidFill>
                            <a:schemeClr val="tx1"/>
                          </a:solidFill>
                          <a:effectLst/>
                          <a:latin typeface="Verdana"/>
                          <a:ea typeface="Times New Roman"/>
                        </a:rPr>
                        <a:t>Adjusted</a:t>
                      </a:r>
                      <a:r>
                        <a:rPr lang="en-US" sz="800" b="1" baseline="0" noProof="0" dirty="0" smtClean="0">
                          <a:solidFill>
                            <a:schemeClr val="tx1"/>
                          </a:solidFill>
                          <a:effectLst/>
                          <a:latin typeface="Verdana"/>
                          <a:ea typeface="Times New Roman"/>
                        </a:rPr>
                        <a:t> social capital </a:t>
                      </a:r>
                      <a:r>
                        <a:rPr lang="en-US" sz="800" b="1" noProof="0" dirty="0" smtClean="0">
                          <a:solidFill>
                            <a:schemeClr val="tx1"/>
                          </a:solidFill>
                          <a:effectLst/>
                          <a:latin typeface="Verdana"/>
                          <a:ea typeface="Times New Roman"/>
                        </a:rPr>
                        <a:t>(4)</a:t>
                      </a:r>
                      <a:endParaRPr lang="en-US" sz="800" noProof="0" dirty="0">
                        <a:solidFill>
                          <a:schemeClr val="tx1"/>
                        </a:solidFill>
                        <a:effectLst/>
                        <a:latin typeface="Times New Roman"/>
                        <a:ea typeface="Times New Roman"/>
                      </a:endParaRPr>
                    </a:p>
                  </a:txBody>
                  <a:tcPr marL="68580" marR="68580" marT="0" marB="0">
                    <a:solidFill>
                      <a:schemeClr val="accent1">
                        <a:lumMod val="20000"/>
                        <a:lumOff val="80000"/>
                      </a:schemeClr>
                    </a:solidFill>
                  </a:tcPr>
                </a:tc>
              </a:tr>
            </a:tbl>
          </a:graphicData>
        </a:graphic>
      </p:graphicFrame>
      <p:sp>
        <p:nvSpPr>
          <p:cNvPr id="11" name="Rectangle 10"/>
          <p:cNvSpPr/>
          <p:nvPr/>
        </p:nvSpPr>
        <p:spPr>
          <a:xfrm>
            <a:off x="2195736" y="4605461"/>
            <a:ext cx="255028" cy="26628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20000"/>
                  <a:lumOff val="80000"/>
                </a:schemeClr>
              </a:solidFill>
            </a:endParaRPr>
          </a:p>
        </p:txBody>
      </p:sp>
      <p:sp>
        <p:nvSpPr>
          <p:cNvPr id="12" name="Rectangle 11"/>
          <p:cNvSpPr/>
          <p:nvPr/>
        </p:nvSpPr>
        <p:spPr>
          <a:xfrm>
            <a:off x="5508104" y="4605461"/>
            <a:ext cx="255028" cy="266284"/>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20000"/>
                  <a:lumOff val="80000"/>
                </a:schemeClr>
              </a:solidFill>
            </a:endParaRPr>
          </a:p>
        </p:txBody>
      </p:sp>
      <p:sp>
        <p:nvSpPr>
          <p:cNvPr id="13" name="TextBox 12"/>
          <p:cNvSpPr txBox="1"/>
          <p:nvPr/>
        </p:nvSpPr>
        <p:spPr>
          <a:xfrm>
            <a:off x="2763254" y="4584715"/>
            <a:ext cx="1177688" cy="307777"/>
          </a:xfrm>
          <a:prstGeom prst="rect">
            <a:avLst/>
          </a:prstGeom>
          <a:noFill/>
        </p:spPr>
        <p:txBody>
          <a:bodyPr wrap="square" rtlCol="0">
            <a:spAutoFit/>
          </a:bodyPr>
          <a:lstStyle/>
          <a:p>
            <a:r>
              <a:rPr lang="en-US" sz="700" dirty="0" smtClean="0">
                <a:latin typeface="Verdana"/>
                <a:ea typeface="Times New Roman"/>
              </a:rPr>
              <a:t>Exempt from final taxes (GCT or WHT)</a:t>
            </a:r>
            <a:endParaRPr lang="en-US" sz="700" dirty="0">
              <a:latin typeface="Verdana"/>
              <a:ea typeface="Times New Roman"/>
            </a:endParaRPr>
          </a:p>
        </p:txBody>
      </p:sp>
      <p:sp>
        <p:nvSpPr>
          <p:cNvPr id="14" name="TextBox 13"/>
          <p:cNvSpPr txBox="1"/>
          <p:nvPr/>
        </p:nvSpPr>
        <p:spPr>
          <a:xfrm>
            <a:off x="6156176" y="4584715"/>
            <a:ext cx="1177688" cy="307777"/>
          </a:xfrm>
          <a:prstGeom prst="rect">
            <a:avLst/>
          </a:prstGeom>
          <a:noFill/>
        </p:spPr>
        <p:txBody>
          <a:bodyPr wrap="square" rtlCol="0">
            <a:spAutoFit/>
          </a:bodyPr>
          <a:lstStyle/>
          <a:p>
            <a:r>
              <a:rPr lang="en-US" sz="700" dirty="0" smtClean="0">
                <a:latin typeface="Verdana" panose="020B0604030504040204" pitchFamily="34" charset="0"/>
                <a:ea typeface="Verdana" panose="020B0604030504040204" pitchFamily="34" charset="0"/>
                <a:cs typeface="Verdana" panose="020B0604030504040204" pitchFamily="34" charset="0"/>
              </a:rPr>
              <a:t>Subject to final taxes (GCT or WHT)</a:t>
            </a:r>
            <a:endParaRPr lang="en-US" sz="700" dirty="0">
              <a:latin typeface="Verdana" panose="020B0604030504040204" pitchFamily="34" charset="0"/>
              <a:ea typeface="Verdana" panose="020B0604030504040204" pitchFamily="34" charset="0"/>
              <a:cs typeface="Verdana" panose="020B0604030504040204" pitchFamily="34" charset="0"/>
            </a:endParaRPr>
          </a:p>
        </p:txBody>
      </p:sp>
      <p:sp>
        <p:nvSpPr>
          <p:cNvPr id="9" name="Rectangle 8"/>
          <p:cNvSpPr/>
          <p:nvPr/>
        </p:nvSpPr>
        <p:spPr>
          <a:xfrm>
            <a:off x="502955" y="5229200"/>
            <a:ext cx="8280920" cy="1200329"/>
          </a:xfrm>
          <a:prstGeom prst="rect">
            <a:avLst/>
          </a:prstGeom>
        </p:spPr>
        <p:txBody>
          <a:bodyPr wrap="square">
            <a:spAutoFit/>
          </a:bodyPr>
          <a:lstStyle/>
          <a:p>
            <a:pPr algn="just"/>
            <a:r>
              <a:rPr lang="en-US" sz="800" dirty="0" smtClean="0">
                <a:latin typeface="Verdana" panose="020B0604030504040204" pitchFamily="34" charset="0"/>
                <a:ea typeface="Verdana" panose="020B0604030504040204" pitchFamily="34" charset="0"/>
                <a:cs typeface="Verdana" panose="020B0604030504040204" pitchFamily="34" charset="0"/>
              </a:rPr>
              <a:t>(*)  Withdrawals in the Attributed Income Regime define their taxation at the end of the year in which they occur.</a:t>
            </a:r>
          </a:p>
          <a:p>
            <a:pPr marL="228600" indent="-228600" algn="just">
              <a:buFontTx/>
              <a:buAutoNum type="arabicParenBoth"/>
            </a:pPr>
            <a:r>
              <a:rPr lang="en-US" sz="800" dirty="0" smtClean="0">
                <a:latin typeface="Verdana" panose="020B0604030504040204" pitchFamily="34" charset="0"/>
                <a:ea typeface="Verdana" panose="020B0604030504040204" pitchFamily="34" charset="0"/>
                <a:cs typeface="Verdana" panose="020B0604030504040204" pitchFamily="34" charset="0"/>
              </a:rPr>
              <a:t>These profits were already subject to taxes at the moment of their attribution. Therefore, the effective withdrawal of the same is not subject to taxation.</a:t>
            </a:r>
          </a:p>
          <a:p>
            <a:pPr marL="228600" indent="-228600" algn="just">
              <a:buFontTx/>
              <a:buAutoNum type="arabicParenBoth"/>
            </a:pPr>
            <a:r>
              <a:rPr lang="en-US" sz="800" dirty="0" smtClean="0">
                <a:latin typeface="Verdana" panose="020B0604030504040204" pitchFamily="34" charset="0"/>
                <a:ea typeface="Verdana" panose="020B0604030504040204" pitchFamily="34" charset="0"/>
                <a:cs typeface="Verdana" panose="020B0604030504040204" pitchFamily="34" charset="0"/>
              </a:rPr>
              <a:t>In case of withdrawals, remittances or distributions subject to final taxes, taxpayers may use the credits to which they are entitled, which are accumulated in the balance of credits; If there are no credits left, the transitional rules of the Tax Reform also allow to use the credits associated to the historical FUT. Both types of credits are part of the </a:t>
            </a:r>
            <a:r>
              <a:rPr lang="en-US" sz="800" b="1" dirty="0" smtClean="0">
                <a:latin typeface="Verdana" panose="020B0604030504040204" pitchFamily="34" charset="0"/>
                <a:ea typeface="Verdana" panose="020B0604030504040204" pitchFamily="34" charset="0"/>
                <a:cs typeface="Verdana" panose="020B0604030504040204" pitchFamily="34" charset="0"/>
              </a:rPr>
              <a:t>SAC Registry</a:t>
            </a:r>
            <a:r>
              <a:rPr lang="en-US" sz="800" dirty="0" smtClean="0">
                <a:latin typeface="Verdana" panose="020B0604030504040204" pitchFamily="34" charset="0"/>
                <a:ea typeface="Verdana" panose="020B0604030504040204" pitchFamily="34" charset="0"/>
                <a:cs typeface="Verdana" panose="020B0604030504040204" pitchFamily="34" charset="0"/>
              </a:rPr>
              <a:t>. If withdrawals, remittances or distributions are perceived by an individual entrepreneur (Corporate Tax taxpayer), these are incorporated into his NTI.</a:t>
            </a:r>
          </a:p>
          <a:p>
            <a:pPr marL="228600" indent="-228600" algn="just">
              <a:buFontTx/>
              <a:buAutoNum type="arabicParenBoth"/>
            </a:pPr>
            <a:r>
              <a:rPr lang="en-US" sz="800" dirty="0" smtClean="0">
                <a:latin typeface="Verdana" panose="020B0604030504040204" pitchFamily="34" charset="0"/>
                <a:ea typeface="Verdana" panose="020B0604030504040204" pitchFamily="34" charset="0"/>
                <a:cs typeface="Verdana" panose="020B0604030504040204" pitchFamily="34" charset="0"/>
              </a:rPr>
              <a:t>If they are perceived by an individual entrepreneur (Corporate Tax taxpayer), they are incorporated to </a:t>
            </a:r>
            <a:r>
              <a:rPr lang="en-US" sz="800" b="1" dirty="0" smtClean="0">
                <a:latin typeface="Verdana" panose="020B0604030504040204" pitchFamily="34" charset="0"/>
                <a:ea typeface="Verdana" panose="020B0604030504040204" pitchFamily="34" charset="0"/>
                <a:cs typeface="Verdana" panose="020B0604030504040204" pitchFamily="34" charset="0"/>
              </a:rPr>
              <a:t>REX Registry</a:t>
            </a:r>
            <a:r>
              <a:rPr lang="en-US" sz="800" dirty="0" smtClean="0">
                <a:latin typeface="Verdana" panose="020B0604030504040204" pitchFamily="34" charset="0"/>
                <a:ea typeface="Verdana" panose="020B0604030504040204" pitchFamily="34" charset="0"/>
                <a:cs typeface="Verdana" panose="020B0604030504040204" pitchFamily="34" charset="0"/>
              </a:rPr>
              <a:t>. </a:t>
            </a:r>
          </a:p>
          <a:p>
            <a:pPr marL="228600" indent="-228600" algn="just">
              <a:buFontTx/>
              <a:buAutoNum type="arabicParenBoth"/>
            </a:pPr>
            <a:r>
              <a:rPr lang="en-US" sz="800" dirty="0" smtClean="0">
                <a:latin typeface="Verdana" panose="020B0604030504040204" pitchFamily="34" charset="0"/>
                <a:ea typeface="Verdana" panose="020B0604030504040204" pitchFamily="34" charset="0"/>
                <a:cs typeface="Verdana" panose="020B0604030504040204" pitchFamily="34" charset="0"/>
              </a:rPr>
              <a:t>Only applicable in case of capital reduction. These amounts are exempt from taxation provided that they do not correspond to capitalized profits subject to taxes. </a:t>
            </a:r>
            <a:endParaRPr lang="en-US" sz="800" dirty="0">
              <a:latin typeface="Verdana" panose="020B0604030504040204" pitchFamily="34" charset="0"/>
              <a:ea typeface="Verdana" panose="020B0604030504040204" pitchFamily="34" charset="0"/>
              <a:cs typeface="Verdana" panose="020B0604030504040204" pitchFamily="34" charset="0"/>
            </a:endParaRPr>
          </a:p>
        </p:txBody>
      </p:sp>
      <p:sp>
        <p:nvSpPr>
          <p:cNvPr id="2" name="TextBox 1"/>
          <p:cNvSpPr txBox="1"/>
          <p:nvPr/>
        </p:nvSpPr>
        <p:spPr>
          <a:xfrm>
            <a:off x="1659985" y="188640"/>
            <a:ext cx="5824030" cy="584775"/>
          </a:xfrm>
          <a:prstGeom prst="rect">
            <a:avLst/>
          </a:prstGeom>
          <a:noFill/>
        </p:spPr>
        <p:txBody>
          <a:bodyPr wrap="none" rtlCol="0">
            <a:spAutoFit/>
          </a:bodyPr>
          <a:lstStyle/>
          <a:p>
            <a:pPr algn="ctr"/>
            <a:r>
              <a:rPr lang="en-US" sz="1600" b="1" u="sng" dirty="0" smtClean="0">
                <a:latin typeface="Verdana" panose="020B0604030504040204" pitchFamily="34" charset="0"/>
                <a:ea typeface="Verdana" panose="020B0604030504040204" pitchFamily="34" charset="0"/>
                <a:cs typeface="Verdana" panose="020B0604030504040204" pitchFamily="34" charset="0"/>
              </a:rPr>
              <a:t>Tax Imputation Rules applicable to Withdrawals </a:t>
            </a:r>
          </a:p>
          <a:p>
            <a:pPr algn="ctr"/>
            <a:r>
              <a:rPr lang="en-US" sz="1600" b="1" u="sng" dirty="0" smtClean="0">
                <a:latin typeface="Verdana" panose="020B0604030504040204" pitchFamily="34" charset="0"/>
                <a:ea typeface="Verdana" panose="020B0604030504040204" pitchFamily="34" charset="0"/>
                <a:cs typeface="Verdana" panose="020B0604030504040204" pitchFamily="34" charset="0"/>
              </a:rPr>
              <a:t>in Attributed Income Regime (*)</a:t>
            </a:r>
            <a:endParaRPr lang="en-US" sz="1600" b="1" u="sng" dirty="0">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17" name="Table 16"/>
          <p:cNvGraphicFramePr>
            <a:graphicFrameLocks noGrp="1"/>
          </p:cNvGraphicFramePr>
          <p:nvPr>
            <p:extLst>
              <p:ext uri="{D42A27DB-BD31-4B8C-83A1-F6EECF244321}">
                <p14:modId xmlns:p14="http://schemas.microsoft.com/office/powerpoint/2010/main" val="403652828"/>
              </p:ext>
            </p:extLst>
          </p:nvPr>
        </p:nvGraphicFramePr>
        <p:xfrm>
          <a:off x="2267744" y="1124744"/>
          <a:ext cx="1008112" cy="3116667"/>
        </p:xfrm>
        <a:graphic>
          <a:graphicData uri="http://schemas.openxmlformats.org/drawingml/2006/table">
            <a:tbl>
              <a:tblPr firstRow="1" bandRow="1">
                <a:tableStyleId>{5C22544A-7EE6-4342-B048-85BDC9FD1C3A}</a:tableStyleId>
              </a:tblPr>
              <a:tblGrid>
                <a:gridCol w="1008112"/>
              </a:tblGrid>
              <a:tr h="648072">
                <a:tc>
                  <a:txBody>
                    <a:bodyPr/>
                    <a:lstStyle/>
                    <a:p>
                      <a:pPr algn="ctr"/>
                      <a:endParaRPr lang="en-US" sz="800" noProof="0" dirty="0" smtClean="0">
                        <a:latin typeface="Verdana" panose="020B0604030504040204" pitchFamily="34" charset="0"/>
                        <a:ea typeface="Verdana" panose="020B0604030504040204" pitchFamily="34" charset="0"/>
                        <a:cs typeface="Verdana" panose="020B0604030504040204" pitchFamily="34" charset="0"/>
                      </a:endParaRPr>
                    </a:p>
                    <a:p>
                      <a:pPr algn="ctr"/>
                      <a:r>
                        <a:rPr lang="en-US" sz="800" noProof="0" dirty="0" smtClean="0">
                          <a:latin typeface="Verdana" panose="020B0604030504040204" pitchFamily="34" charset="0"/>
                          <a:ea typeface="Verdana" panose="020B0604030504040204" pitchFamily="34" charset="0"/>
                          <a:cs typeface="Verdana" panose="020B0604030504040204" pitchFamily="34" charset="0"/>
                        </a:rPr>
                        <a:t>Registry</a:t>
                      </a:r>
                      <a:endParaRPr lang="en-US" sz="800" noProof="0" dirty="0">
                        <a:latin typeface="Verdana" panose="020B0604030504040204" pitchFamily="34" charset="0"/>
                        <a:ea typeface="Verdana" panose="020B0604030504040204" pitchFamily="34" charset="0"/>
                        <a:cs typeface="Verdana" panose="020B0604030504040204" pitchFamily="34" charset="0"/>
                      </a:endParaRPr>
                    </a:p>
                  </a:txBody>
                  <a:tcPr/>
                </a:tc>
              </a:tr>
              <a:tr h="402127">
                <a:tc>
                  <a:txBody>
                    <a:bodyPr/>
                    <a:lstStyle/>
                    <a:p>
                      <a:pPr algn="ctr"/>
                      <a:r>
                        <a:rPr lang="en-US" sz="800" b="1" noProof="0" dirty="0" smtClean="0">
                          <a:solidFill>
                            <a:schemeClr val="bg1"/>
                          </a:solidFill>
                          <a:latin typeface="Verdana" panose="020B0604030504040204" pitchFamily="34" charset="0"/>
                          <a:ea typeface="Verdana" panose="020B0604030504040204" pitchFamily="34" charset="0"/>
                          <a:cs typeface="Verdana" panose="020B0604030504040204" pitchFamily="34" charset="0"/>
                        </a:rPr>
                        <a:t>RAP</a:t>
                      </a:r>
                      <a:endParaRPr lang="en-US" sz="800" b="1" noProof="0"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a:solidFill>
                      <a:schemeClr val="tx2">
                        <a:lumMod val="60000"/>
                        <a:lumOff val="40000"/>
                      </a:schemeClr>
                    </a:solidFill>
                  </a:tcPr>
                </a:tc>
              </a:tr>
              <a:tr h="453885">
                <a:tc>
                  <a:txBody>
                    <a:bodyPr/>
                    <a:lstStyle/>
                    <a:p>
                      <a:pPr algn="ctr"/>
                      <a:r>
                        <a:rPr lang="en-US" sz="800" b="1" noProof="0" dirty="0" smtClean="0">
                          <a:solidFill>
                            <a:schemeClr val="bg1"/>
                          </a:solidFill>
                          <a:latin typeface="Verdana" panose="020B0604030504040204" pitchFamily="34" charset="0"/>
                          <a:ea typeface="Verdana" panose="020B0604030504040204" pitchFamily="34" charset="0"/>
                          <a:cs typeface="Verdana" panose="020B0604030504040204" pitchFamily="34" charset="0"/>
                        </a:rPr>
                        <a:t>FUF</a:t>
                      </a:r>
                      <a:endParaRPr lang="en-US" sz="800" b="1" noProof="0"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a:solidFill>
                      <a:schemeClr val="tx2">
                        <a:lumMod val="60000"/>
                        <a:lumOff val="40000"/>
                      </a:schemeClr>
                    </a:solidFill>
                  </a:tcPr>
                </a:tc>
              </a:tr>
              <a:tr h="656156">
                <a:tc>
                  <a:txBody>
                    <a:bodyPr/>
                    <a:lstStyle/>
                    <a:p>
                      <a:pPr algn="ctr"/>
                      <a:endParaRPr lang="en-US" sz="800" b="1" noProof="0" dirty="0" smtClean="0">
                        <a:solidFill>
                          <a:schemeClr val="bg1"/>
                        </a:solidFill>
                        <a:latin typeface="Verdana" panose="020B0604030504040204" pitchFamily="34" charset="0"/>
                        <a:ea typeface="Verdana" panose="020B0604030504040204" pitchFamily="34" charset="0"/>
                        <a:cs typeface="Verdana" panose="020B0604030504040204" pitchFamily="34" charset="0"/>
                      </a:endParaRPr>
                    </a:p>
                    <a:p>
                      <a:pPr algn="ctr"/>
                      <a:r>
                        <a:rPr lang="en-US" sz="800" b="1" noProof="0" dirty="0" smtClean="0">
                          <a:solidFill>
                            <a:schemeClr val="bg1"/>
                          </a:solidFill>
                          <a:latin typeface="Verdana" panose="020B0604030504040204" pitchFamily="34" charset="0"/>
                          <a:ea typeface="Verdana" panose="020B0604030504040204" pitchFamily="34" charset="0"/>
                          <a:cs typeface="Verdana" panose="020B0604030504040204" pitchFamily="34" charset="0"/>
                        </a:rPr>
                        <a:t>REX</a:t>
                      </a:r>
                    </a:p>
                  </a:txBody>
                  <a:tcPr>
                    <a:solidFill>
                      <a:schemeClr val="tx2">
                        <a:lumMod val="60000"/>
                        <a:lumOff val="40000"/>
                      </a:schemeClr>
                    </a:solidFill>
                  </a:tcPr>
                </a:tc>
              </a:tr>
              <a:tr h="529703">
                <a:tc>
                  <a:txBody>
                    <a:bodyPr/>
                    <a:lstStyle/>
                    <a:p>
                      <a:pPr algn="ctr"/>
                      <a:r>
                        <a:rPr lang="en-US" sz="800" b="1" noProof="0" dirty="0" smtClean="0">
                          <a:solidFill>
                            <a:schemeClr val="bg1"/>
                          </a:solidFill>
                          <a:latin typeface="Verdana" panose="020B0604030504040204" pitchFamily="34" charset="0"/>
                          <a:ea typeface="Verdana" panose="020B0604030504040204" pitchFamily="34" charset="0"/>
                          <a:cs typeface="Verdana" panose="020B0604030504040204" pitchFamily="34" charset="0"/>
                        </a:rPr>
                        <a:t>N/A</a:t>
                      </a:r>
                      <a:endParaRPr lang="en-US" sz="800" b="1" noProof="0"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a:solidFill>
                      <a:schemeClr val="tx2">
                        <a:lumMod val="60000"/>
                        <a:lumOff val="40000"/>
                      </a:schemeClr>
                    </a:solidFill>
                  </a:tcPr>
                </a:tc>
              </a:tr>
              <a:tr h="426724">
                <a:tc>
                  <a:txBody>
                    <a:bodyPr/>
                    <a:lstStyle/>
                    <a:p>
                      <a:pPr algn="ctr"/>
                      <a:r>
                        <a:rPr lang="en-US" sz="800" b="1" noProof="0" dirty="0" smtClean="0">
                          <a:solidFill>
                            <a:schemeClr val="bg1"/>
                          </a:solidFill>
                          <a:latin typeface="Verdana" panose="020B0604030504040204" pitchFamily="34" charset="0"/>
                          <a:ea typeface="Verdana" panose="020B0604030504040204" pitchFamily="34" charset="0"/>
                          <a:cs typeface="Verdana" panose="020B0604030504040204" pitchFamily="34" charset="0"/>
                        </a:rPr>
                        <a:t>N/A</a:t>
                      </a:r>
                      <a:endParaRPr lang="en-US" sz="800" b="1" noProof="0"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a:solidFill>
                      <a:schemeClr val="tx2">
                        <a:lumMod val="60000"/>
                        <a:lumOff val="40000"/>
                      </a:schemeClr>
                    </a:solidFill>
                  </a:tcPr>
                </a:tc>
              </a:tr>
            </a:tbl>
          </a:graphicData>
        </a:graphic>
      </p:graphicFrame>
    </p:spTree>
    <p:extLst>
      <p:ext uri="{BB962C8B-B14F-4D97-AF65-F5344CB8AC3E}">
        <p14:creationId xmlns:p14="http://schemas.microsoft.com/office/powerpoint/2010/main" val="34915456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428603" y="5229200"/>
            <a:ext cx="8280920" cy="1323439"/>
          </a:xfrm>
          <a:prstGeom prst="rect">
            <a:avLst/>
          </a:prstGeom>
        </p:spPr>
        <p:txBody>
          <a:bodyPr wrap="square">
            <a:spAutoFit/>
          </a:bodyPr>
          <a:lstStyle/>
          <a:p>
            <a:pPr algn="just"/>
            <a:r>
              <a:rPr lang="en-US" sz="800" dirty="0" smtClean="0">
                <a:latin typeface="Verdana" panose="020B0604030504040204" pitchFamily="34" charset="0"/>
                <a:ea typeface="Verdana" panose="020B0604030504040204" pitchFamily="34" charset="0"/>
                <a:cs typeface="Verdana" panose="020B0604030504040204" pitchFamily="34" charset="0"/>
              </a:rPr>
              <a:t>(*)  As a general rule, withdrawals in the Semi Integrated Regime define their taxation at the date of their occurrence. </a:t>
            </a:r>
          </a:p>
          <a:p>
            <a:pPr marL="228600" indent="-228600" algn="just">
              <a:buAutoNum type="arabicParenBoth"/>
            </a:pPr>
            <a:r>
              <a:rPr lang="en-US" sz="800" dirty="0" smtClean="0">
                <a:latin typeface="Verdana" panose="020B0604030504040204" pitchFamily="34" charset="0"/>
                <a:ea typeface="Verdana" panose="020B0604030504040204" pitchFamily="34" charset="0"/>
                <a:cs typeface="Verdana" panose="020B0604030504040204" pitchFamily="34" charset="0"/>
              </a:rPr>
              <a:t>In the case of withdrawals, remittances or distributions subject to final taxes, the credits to which they are entitled, accumulated in the balance of credits, can be used; If there are no credits left, the transitional rules of the Tax Reform also allow to use the credits associated to the historical FUT. Both types of credits are part of the </a:t>
            </a:r>
            <a:r>
              <a:rPr lang="en-US" sz="800" b="1" dirty="0" smtClean="0">
                <a:latin typeface="Verdana" panose="020B0604030504040204" pitchFamily="34" charset="0"/>
                <a:ea typeface="Verdana" panose="020B0604030504040204" pitchFamily="34" charset="0"/>
                <a:cs typeface="Verdana" panose="020B0604030504040204" pitchFamily="34" charset="0"/>
              </a:rPr>
              <a:t>SAC Registry</a:t>
            </a:r>
            <a:r>
              <a:rPr lang="en-US" sz="800" dirty="0" smtClean="0">
                <a:latin typeface="Verdana" panose="020B0604030504040204" pitchFamily="34" charset="0"/>
                <a:ea typeface="Verdana" panose="020B0604030504040204" pitchFamily="34" charset="0"/>
                <a:cs typeface="Verdana" panose="020B0604030504040204" pitchFamily="34" charset="0"/>
              </a:rPr>
              <a:t>. If withdrawals, remittances or distributions are perceived by a taxpayer of the Attributed Income Regime, these are incorporated into its NTI and in case they are perceived by a taxpayer of the Semi Integrated Regime, only the Corporate Tax credit will be registered in its SAC Registry.</a:t>
            </a:r>
          </a:p>
          <a:p>
            <a:pPr marL="228600" indent="-228600" algn="just">
              <a:buFontTx/>
              <a:buAutoNum type="arabicParenBoth"/>
            </a:pPr>
            <a:r>
              <a:rPr lang="en-US" sz="800" dirty="0" smtClean="0">
                <a:latin typeface="Verdana" panose="020B0604030504040204" pitchFamily="34" charset="0"/>
                <a:ea typeface="Verdana" panose="020B0604030504040204" pitchFamily="34" charset="0"/>
                <a:cs typeface="Verdana" panose="020B0604030504040204" pitchFamily="34" charset="0"/>
              </a:rPr>
              <a:t>If they are perceived by a Corporate Tax taxpayer, they are incorporated in the </a:t>
            </a:r>
            <a:r>
              <a:rPr lang="en-US" sz="800" b="1" dirty="0" smtClean="0">
                <a:latin typeface="Verdana" panose="020B0604030504040204" pitchFamily="34" charset="0"/>
                <a:ea typeface="Verdana" panose="020B0604030504040204" pitchFamily="34" charset="0"/>
                <a:cs typeface="Verdana" panose="020B0604030504040204" pitchFamily="34" charset="0"/>
              </a:rPr>
              <a:t>REX Registry</a:t>
            </a:r>
            <a:r>
              <a:rPr lang="en-US" sz="800" dirty="0" smtClean="0">
                <a:latin typeface="Verdana" panose="020B0604030504040204" pitchFamily="34" charset="0"/>
                <a:ea typeface="Verdana" panose="020B0604030504040204" pitchFamily="34" charset="0"/>
                <a:cs typeface="Verdana" panose="020B0604030504040204" pitchFamily="34" charset="0"/>
              </a:rPr>
              <a:t>. </a:t>
            </a:r>
          </a:p>
          <a:p>
            <a:pPr marL="228600" indent="-228600" algn="just">
              <a:buFontTx/>
              <a:buAutoNum type="arabicParenBoth"/>
            </a:pPr>
            <a:r>
              <a:rPr lang="en-US" sz="800" dirty="0" smtClean="0">
                <a:latin typeface="Verdana" panose="020B0604030504040204" pitchFamily="34" charset="0"/>
                <a:ea typeface="Verdana" panose="020B0604030504040204" pitchFamily="34" charset="0"/>
                <a:cs typeface="Verdana" panose="020B0604030504040204" pitchFamily="34" charset="0"/>
              </a:rPr>
              <a:t>Only applicable in case of capital reduction. These amounts are exempt from taxation provided that they do not correspond to capitalized profits subject to taxes. </a:t>
            </a:r>
          </a:p>
          <a:p>
            <a:pPr marL="228600" indent="-228600" algn="just">
              <a:buAutoNum type="arabicParenBoth"/>
            </a:pPr>
            <a:r>
              <a:rPr lang="en-US" sz="800" dirty="0" smtClean="0">
                <a:latin typeface="Verdana" panose="020B0604030504040204" pitchFamily="34" charset="0"/>
                <a:ea typeface="Verdana" panose="020B0604030504040204" pitchFamily="34" charset="0"/>
                <a:cs typeface="Verdana" panose="020B0604030504040204" pitchFamily="34" charset="0"/>
              </a:rPr>
              <a:t>They must be added to the tax capital for the purposes of calculating the RAI Registry at the end of each business year. </a:t>
            </a:r>
            <a:endParaRPr lang="en-US" sz="800" dirty="0">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10" name="Table 9"/>
          <p:cNvGraphicFramePr>
            <a:graphicFrameLocks noGrp="1"/>
          </p:cNvGraphicFramePr>
          <p:nvPr>
            <p:extLst>
              <p:ext uri="{D42A27DB-BD31-4B8C-83A1-F6EECF244321}">
                <p14:modId xmlns:p14="http://schemas.microsoft.com/office/powerpoint/2010/main" val="2873074810"/>
              </p:ext>
            </p:extLst>
          </p:nvPr>
        </p:nvGraphicFramePr>
        <p:xfrm>
          <a:off x="1187624" y="908720"/>
          <a:ext cx="1152127" cy="3744416"/>
        </p:xfrm>
        <a:graphic>
          <a:graphicData uri="http://schemas.openxmlformats.org/drawingml/2006/table">
            <a:tbl>
              <a:tblPr firstRow="1" bandRow="1">
                <a:tableStyleId>{5C22544A-7EE6-4342-B048-85BDC9FD1C3A}</a:tableStyleId>
              </a:tblPr>
              <a:tblGrid>
                <a:gridCol w="1152127"/>
              </a:tblGrid>
              <a:tr h="648072">
                <a:tc>
                  <a:txBody>
                    <a:bodyPr/>
                    <a:lstStyle/>
                    <a:p>
                      <a:pPr algn="ctr"/>
                      <a:r>
                        <a:rPr lang="es-CL" sz="800" dirty="0" smtClean="0">
                          <a:latin typeface="Verdana" panose="020B0604030504040204" pitchFamily="34" charset="0"/>
                          <a:ea typeface="Verdana" panose="020B0604030504040204" pitchFamily="34" charset="0"/>
                          <a:cs typeface="Verdana" panose="020B0604030504040204" pitchFamily="34" charset="0"/>
                        </a:rPr>
                        <a:t>Tax </a:t>
                      </a:r>
                      <a:r>
                        <a:rPr lang="en-US" sz="800" noProof="0" dirty="0" smtClean="0">
                          <a:latin typeface="Verdana" panose="020B0604030504040204" pitchFamily="34" charset="0"/>
                          <a:ea typeface="Verdana" panose="020B0604030504040204" pitchFamily="34" charset="0"/>
                          <a:cs typeface="Verdana" panose="020B0604030504040204" pitchFamily="34" charset="0"/>
                        </a:rPr>
                        <a:t>Imputation</a:t>
                      </a:r>
                      <a:endParaRPr lang="en-US" sz="800" noProof="0" dirty="0">
                        <a:latin typeface="Verdana" panose="020B0604030504040204" pitchFamily="34" charset="0"/>
                        <a:ea typeface="Verdana" panose="020B0604030504040204" pitchFamily="34" charset="0"/>
                        <a:cs typeface="Verdana" panose="020B0604030504040204" pitchFamily="34" charset="0"/>
                      </a:endParaRPr>
                    </a:p>
                  </a:txBody>
                  <a:tcPr/>
                </a:tc>
              </a:tr>
              <a:tr h="360040">
                <a:tc>
                  <a:txBody>
                    <a:bodyPr/>
                    <a:lstStyle/>
                    <a:p>
                      <a:pPr algn="ctr"/>
                      <a:r>
                        <a:rPr lang="es-CL" sz="8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1°</a:t>
                      </a:r>
                      <a:endParaRPr lang="es-CL" sz="8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a:solidFill>
                      <a:schemeClr val="tx2">
                        <a:lumMod val="60000"/>
                        <a:lumOff val="40000"/>
                      </a:schemeClr>
                    </a:solidFill>
                  </a:tcPr>
                </a:tc>
              </a:tr>
              <a:tr h="504056">
                <a:tc>
                  <a:txBody>
                    <a:bodyPr/>
                    <a:lstStyle/>
                    <a:p>
                      <a:pPr algn="ctr"/>
                      <a:r>
                        <a:rPr lang="es-CL" sz="8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2°</a:t>
                      </a:r>
                      <a:endParaRPr lang="es-CL" sz="8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a:solidFill>
                      <a:schemeClr val="tx2">
                        <a:lumMod val="60000"/>
                        <a:lumOff val="40000"/>
                      </a:schemeClr>
                    </a:solidFill>
                  </a:tcPr>
                </a:tc>
              </a:tr>
              <a:tr h="720080">
                <a:tc>
                  <a:txBody>
                    <a:bodyPr/>
                    <a:lstStyle/>
                    <a:p>
                      <a:pPr algn="ctr"/>
                      <a:r>
                        <a:rPr lang="es-CL" sz="8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3°</a:t>
                      </a:r>
                      <a:endParaRPr lang="es-CL" sz="8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a:solidFill>
                      <a:schemeClr val="tx2">
                        <a:lumMod val="60000"/>
                        <a:lumOff val="40000"/>
                      </a:schemeClr>
                    </a:solidFill>
                  </a:tcPr>
                </a:tc>
              </a:tr>
              <a:tr h="504056">
                <a:tc>
                  <a:txBody>
                    <a:bodyPr/>
                    <a:lstStyle/>
                    <a:p>
                      <a:pPr algn="ctr"/>
                      <a:r>
                        <a:rPr lang="es-CL" sz="8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4°</a:t>
                      </a:r>
                      <a:endParaRPr lang="es-CL" sz="8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a:solidFill>
                      <a:schemeClr val="tx2">
                        <a:lumMod val="60000"/>
                        <a:lumOff val="40000"/>
                      </a:schemeClr>
                    </a:solidFill>
                  </a:tcPr>
                </a:tc>
              </a:tr>
              <a:tr h="504056">
                <a:tc>
                  <a:txBody>
                    <a:bodyPr/>
                    <a:lstStyle/>
                    <a:p>
                      <a:pPr algn="ctr"/>
                      <a:r>
                        <a:rPr lang="es-CL" sz="8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5°</a:t>
                      </a:r>
                      <a:endParaRPr lang="es-CL" sz="8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a:solidFill>
                      <a:schemeClr val="tx2">
                        <a:lumMod val="60000"/>
                        <a:lumOff val="40000"/>
                      </a:schemeClr>
                    </a:solidFill>
                  </a:tcPr>
                </a:tc>
              </a:tr>
              <a:tr h="504056">
                <a:tc>
                  <a:txBody>
                    <a:bodyPr/>
                    <a:lstStyle/>
                    <a:p>
                      <a:pPr algn="ctr"/>
                      <a:r>
                        <a:rPr lang="es-CL" sz="8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6°</a:t>
                      </a:r>
                      <a:endParaRPr lang="es-CL" sz="8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a:solidFill>
                      <a:schemeClr val="tx2">
                        <a:lumMod val="60000"/>
                        <a:lumOff val="40000"/>
                      </a:schemeClr>
                    </a:solidFill>
                  </a:tcPr>
                </a:tc>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3928200553"/>
              </p:ext>
            </p:extLst>
          </p:nvPr>
        </p:nvGraphicFramePr>
        <p:xfrm>
          <a:off x="3527883" y="908720"/>
          <a:ext cx="4392488" cy="3736936"/>
        </p:xfrm>
        <a:graphic>
          <a:graphicData uri="http://schemas.openxmlformats.org/drawingml/2006/table">
            <a:tbl>
              <a:tblPr firstRow="1" bandRow="1">
                <a:tableStyleId>{5C22544A-7EE6-4342-B048-85BDC9FD1C3A}</a:tableStyleId>
              </a:tblPr>
              <a:tblGrid>
                <a:gridCol w="4392488"/>
              </a:tblGrid>
              <a:tr h="648072">
                <a:tc>
                  <a:txBody>
                    <a:bodyPr/>
                    <a:lstStyle/>
                    <a:p>
                      <a:pPr algn="ctr">
                        <a:spcAft>
                          <a:spcPts val="0"/>
                        </a:spcAft>
                      </a:pPr>
                      <a:endParaRPr lang="en-US" sz="800" b="1" dirty="0" smtClean="0">
                        <a:solidFill>
                          <a:srgbClr val="FFFFFF"/>
                        </a:solidFill>
                        <a:effectLst/>
                        <a:latin typeface="Verdana"/>
                        <a:ea typeface="Times New Roman"/>
                      </a:endParaRPr>
                    </a:p>
                    <a:p>
                      <a:pPr algn="ctr">
                        <a:spcAft>
                          <a:spcPts val="0"/>
                        </a:spcAft>
                      </a:pPr>
                      <a:endParaRPr lang="en-US" sz="800" b="1" dirty="0" smtClean="0">
                        <a:solidFill>
                          <a:srgbClr val="FFFFFF"/>
                        </a:solidFill>
                        <a:effectLst/>
                        <a:latin typeface="Verdana"/>
                        <a:ea typeface="Times New Roman"/>
                      </a:endParaRPr>
                    </a:p>
                    <a:p>
                      <a:pPr algn="ctr">
                        <a:spcAft>
                          <a:spcPts val="0"/>
                        </a:spcAft>
                      </a:pPr>
                      <a:r>
                        <a:rPr lang="en-US" sz="800" b="1" dirty="0" smtClean="0">
                          <a:solidFill>
                            <a:srgbClr val="FFFFFF"/>
                          </a:solidFill>
                          <a:effectLst/>
                          <a:latin typeface="Verdana"/>
                          <a:ea typeface="Times New Roman"/>
                        </a:rPr>
                        <a:t>Description</a:t>
                      </a:r>
                      <a:endParaRPr lang="en-US" sz="800" dirty="0">
                        <a:effectLst/>
                        <a:latin typeface="Times New Roman"/>
                        <a:ea typeface="Times New Roman"/>
                      </a:endParaRPr>
                    </a:p>
                  </a:txBody>
                  <a:tcPr marL="68580" marR="68580" marT="0" marB="0"/>
                </a:tc>
              </a:tr>
              <a:tr h="360040">
                <a:tc>
                  <a:txBody>
                    <a:bodyPr/>
                    <a:lstStyle/>
                    <a:p>
                      <a:pPr marL="0" algn="l" defTabSz="914400" rtl="0" eaLnBrk="1" latinLnBrk="0" hangingPunct="1">
                        <a:spcAft>
                          <a:spcPts val="0"/>
                        </a:spcAft>
                      </a:pPr>
                      <a:r>
                        <a:rPr lang="en-US" sz="800" b="1" kern="1200" dirty="0" smtClean="0">
                          <a:solidFill>
                            <a:schemeClr val="accent2">
                              <a:lumMod val="75000"/>
                            </a:schemeClr>
                          </a:solidFill>
                          <a:effectLst/>
                          <a:latin typeface="Verdana"/>
                          <a:ea typeface="Times New Roman"/>
                          <a:cs typeface="+mn-cs"/>
                        </a:rPr>
                        <a:t>Taxable income, including the FUT balance as of December 31, 2016</a:t>
                      </a:r>
                      <a:r>
                        <a:rPr lang="en-US" sz="800" b="1" kern="1200" baseline="0" dirty="0" smtClean="0">
                          <a:solidFill>
                            <a:schemeClr val="accent2">
                              <a:lumMod val="75000"/>
                            </a:schemeClr>
                          </a:solidFill>
                          <a:effectLst/>
                          <a:latin typeface="Verdana"/>
                          <a:ea typeface="Times New Roman"/>
                          <a:cs typeface="+mn-cs"/>
                        </a:rPr>
                        <a:t> </a:t>
                      </a:r>
                      <a:r>
                        <a:rPr lang="en-US" sz="800" b="1" kern="1200" dirty="0" smtClean="0">
                          <a:solidFill>
                            <a:schemeClr val="accent2">
                              <a:lumMod val="75000"/>
                            </a:schemeClr>
                          </a:solidFill>
                          <a:effectLst/>
                          <a:latin typeface="Verdana"/>
                          <a:ea typeface="Times New Roman"/>
                          <a:cs typeface="+mn-cs"/>
                        </a:rPr>
                        <a:t>(1)</a:t>
                      </a:r>
                      <a:endParaRPr lang="en-US" sz="800" b="1" kern="1200" dirty="0">
                        <a:solidFill>
                          <a:schemeClr val="accent2">
                            <a:lumMod val="75000"/>
                          </a:schemeClr>
                        </a:solidFill>
                        <a:effectLst/>
                        <a:latin typeface="Verdana"/>
                        <a:ea typeface="Times New Roman"/>
                        <a:cs typeface="+mn-cs"/>
                      </a:endParaRPr>
                    </a:p>
                  </a:txBody>
                  <a:tcPr marL="68580" marR="68580" marT="0" marB="0">
                    <a:solidFill>
                      <a:schemeClr val="accent2">
                        <a:lumMod val="40000"/>
                        <a:lumOff val="60000"/>
                      </a:schemeClr>
                    </a:solidFill>
                  </a:tcPr>
                </a:tc>
              </a:tr>
              <a:tr h="504056">
                <a:tc>
                  <a:txBody>
                    <a:bodyPr/>
                    <a:lstStyle/>
                    <a:p>
                      <a:pPr algn="just">
                        <a:spcAft>
                          <a:spcPts val="0"/>
                        </a:spcAft>
                      </a:pPr>
                      <a:r>
                        <a:rPr lang="en-US" sz="800" b="1" noProof="0" dirty="0" smtClean="0">
                          <a:solidFill>
                            <a:schemeClr val="accent2">
                              <a:lumMod val="75000"/>
                            </a:schemeClr>
                          </a:solidFill>
                          <a:effectLst/>
                          <a:latin typeface="Verdana"/>
                          <a:ea typeface="Times New Roman"/>
                        </a:rPr>
                        <a:t>Differences between accelerated depreciation and normal depreciation, including FUF balance at December 31, 2016 (1)</a:t>
                      </a:r>
                      <a:endParaRPr lang="en-US" sz="800" noProof="0" dirty="0" smtClean="0">
                        <a:solidFill>
                          <a:schemeClr val="accent2">
                            <a:lumMod val="75000"/>
                          </a:schemeClr>
                        </a:solidFill>
                        <a:effectLst/>
                        <a:latin typeface="Times New Roman"/>
                        <a:ea typeface="Times New Roman"/>
                      </a:endParaRPr>
                    </a:p>
                    <a:p>
                      <a:pPr marL="0" algn="l" defTabSz="914400" rtl="0" eaLnBrk="1" latinLnBrk="0" hangingPunct="1">
                        <a:spcAft>
                          <a:spcPts val="0"/>
                        </a:spcAft>
                      </a:pPr>
                      <a:endParaRPr lang="en-US" sz="800" b="1" kern="1200" dirty="0">
                        <a:solidFill>
                          <a:schemeClr val="accent2">
                            <a:lumMod val="75000"/>
                          </a:schemeClr>
                        </a:solidFill>
                        <a:effectLst/>
                        <a:latin typeface="Verdana"/>
                        <a:ea typeface="Times New Roman"/>
                        <a:cs typeface="+mn-cs"/>
                      </a:endParaRPr>
                    </a:p>
                  </a:txBody>
                  <a:tcPr marL="68580" marR="68580" marT="0" marB="0">
                    <a:solidFill>
                      <a:schemeClr val="accent2">
                        <a:lumMod val="40000"/>
                        <a:lumOff val="60000"/>
                      </a:schemeClr>
                    </a:solidFill>
                  </a:tcPr>
                </a:tc>
              </a:tr>
              <a:tr h="346840">
                <a:tc>
                  <a:txBody>
                    <a:bodyPr/>
                    <a:lstStyle/>
                    <a:p>
                      <a:pPr algn="just">
                        <a:spcAft>
                          <a:spcPts val="0"/>
                        </a:spcAft>
                      </a:pPr>
                      <a:r>
                        <a:rPr lang="en-US" sz="800" b="1" dirty="0" smtClean="0">
                          <a:solidFill>
                            <a:schemeClr val="tx1"/>
                          </a:solidFill>
                          <a:effectLst/>
                          <a:latin typeface="Verdana"/>
                          <a:ea typeface="Times New Roman"/>
                        </a:rPr>
                        <a:t>1° </a:t>
                      </a:r>
                      <a:r>
                        <a:rPr lang="en-US" sz="800" b="1" noProof="0" dirty="0" smtClean="0">
                          <a:solidFill>
                            <a:schemeClr val="tx1"/>
                          </a:solidFill>
                          <a:effectLst/>
                          <a:latin typeface="Verdana"/>
                          <a:ea typeface="Times New Roman"/>
                        </a:rPr>
                        <a:t>Income exempt from GCT or WHT</a:t>
                      </a:r>
                      <a:r>
                        <a:rPr lang="en-US" sz="800" b="1" baseline="0" noProof="0" dirty="0" smtClean="0">
                          <a:solidFill>
                            <a:schemeClr val="tx1"/>
                          </a:solidFill>
                          <a:effectLst/>
                          <a:latin typeface="Verdana"/>
                          <a:ea typeface="Times New Roman"/>
                        </a:rPr>
                        <a:t> (own or from others), including FUNT balance as of December 31, 2016 (2)</a:t>
                      </a:r>
                    </a:p>
                  </a:txBody>
                  <a:tcPr marL="68580" marR="68580" marT="0" marB="0">
                    <a:solidFill>
                      <a:schemeClr val="accent1">
                        <a:lumMod val="20000"/>
                        <a:lumOff val="80000"/>
                      </a:schemeClr>
                    </a:solidFill>
                  </a:tcPr>
                </a:tc>
              </a:tr>
              <a:tr h="22922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b="1" dirty="0" smtClean="0">
                          <a:solidFill>
                            <a:schemeClr val="tx1"/>
                          </a:solidFill>
                          <a:effectLst/>
                          <a:latin typeface="Verdana"/>
                          <a:ea typeface="Times New Roman"/>
                        </a:rPr>
                        <a:t>2° </a:t>
                      </a:r>
                      <a:r>
                        <a:rPr lang="en-US" sz="800" b="1" noProof="0" dirty="0" smtClean="0">
                          <a:solidFill>
                            <a:schemeClr val="tx1"/>
                          </a:solidFill>
                          <a:effectLst/>
                          <a:latin typeface="Verdana"/>
                          <a:ea typeface="Times New Roman"/>
                        </a:rPr>
                        <a:t>Non taxable income</a:t>
                      </a:r>
                      <a:r>
                        <a:rPr lang="en-US" sz="800" b="1" baseline="0" noProof="0" dirty="0" smtClean="0">
                          <a:solidFill>
                            <a:schemeClr val="tx1"/>
                          </a:solidFill>
                          <a:effectLst/>
                          <a:latin typeface="Verdana"/>
                          <a:ea typeface="Times New Roman"/>
                        </a:rPr>
                        <a:t> </a:t>
                      </a:r>
                      <a:r>
                        <a:rPr lang="en-US" sz="800" b="1" noProof="0" dirty="0" smtClean="0">
                          <a:solidFill>
                            <a:schemeClr val="tx1"/>
                          </a:solidFill>
                          <a:effectLst/>
                          <a:latin typeface="Verdana"/>
                          <a:ea typeface="Times New Roman"/>
                        </a:rPr>
                        <a:t>(own</a:t>
                      </a:r>
                      <a:r>
                        <a:rPr lang="en-US" sz="800" b="1" baseline="0" noProof="0" dirty="0" smtClean="0">
                          <a:solidFill>
                            <a:schemeClr val="tx1"/>
                          </a:solidFill>
                          <a:effectLst/>
                          <a:latin typeface="Verdana"/>
                          <a:ea typeface="Times New Roman"/>
                        </a:rPr>
                        <a:t> or from others) </a:t>
                      </a:r>
                      <a:r>
                        <a:rPr lang="en-US" sz="800" b="1" noProof="0" dirty="0" smtClean="0">
                          <a:solidFill>
                            <a:schemeClr val="tx1"/>
                          </a:solidFill>
                          <a:effectLst/>
                          <a:latin typeface="Verdana"/>
                          <a:ea typeface="Times New Roman"/>
                        </a:rPr>
                        <a:t>including </a:t>
                      </a:r>
                      <a:r>
                        <a:rPr lang="en-US" sz="800" b="1" baseline="0" noProof="0" dirty="0" smtClean="0">
                          <a:solidFill>
                            <a:schemeClr val="tx1"/>
                          </a:solidFill>
                          <a:effectLst/>
                          <a:latin typeface="Verdana"/>
                          <a:ea typeface="Times New Roman"/>
                        </a:rPr>
                        <a:t>FUNT balance as of December 31, 2016 </a:t>
                      </a:r>
                      <a:r>
                        <a:rPr lang="en-US" sz="800" b="1" noProof="0" dirty="0" smtClean="0">
                          <a:solidFill>
                            <a:schemeClr val="tx1"/>
                          </a:solidFill>
                          <a:effectLst/>
                          <a:latin typeface="Verdana"/>
                          <a:ea typeface="Times New Roman"/>
                        </a:rPr>
                        <a:t>(2)</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800" dirty="0">
                        <a:solidFill>
                          <a:schemeClr val="tx1"/>
                        </a:solidFill>
                        <a:effectLst/>
                        <a:latin typeface="Times New Roman"/>
                        <a:ea typeface="Times New Roman"/>
                      </a:endParaRPr>
                    </a:p>
                  </a:txBody>
                  <a:tcPr marL="68580" marR="68580" marT="0" marB="0">
                    <a:solidFill>
                      <a:schemeClr val="accent1">
                        <a:lumMod val="20000"/>
                        <a:lumOff val="80000"/>
                      </a:schemeClr>
                    </a:solidFill>
                  </a:tcPr>
                </a:tc>
              </a:tr>
              <a:tr h="50405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b="1" dirty="0" smtClean="0">
                          <a:solidFill>
                            <a:schemeClr val="tx1"/>
                          </a:solidFill>
                          <a:effectLst/>
                          <a:latin typeface="Verdana" panose="020B0604030504040204" pitchFamily="34" charset="0"/>
                          <a:ea typeface="Verdana" panose="020B0604030504040204" pitchFamily="34" charset="0"/>
                          <a:cs typeface="Verdana" panose="020B0604030504040204" pitchFamily="34" charset="0"/>
                        </a:rPr>
                        <a:t>“Provisional</a:t>
                      </a:r>
                      <a:r>
                        <a:rPr lang="en-US" sz="800" b="1" baseline="0" dirty="0" smtClean="0">
                          <a:solidFill>
                            <a:schemeClr val="tx1"/>
                          </a:solidFill>
                          <a:effectLst/>
                          <a:latin typeface="Verdana" panose="020B0604030504040204" pitchFamily="34" charset="0"/>
                          <a:ea typeface="Verdana" panose="020B0604030504040204" pitchFamily="34" charset="0"/>
                          <a:cs typeface="Verdana" panose="020B0604030504040204" pitchFamily="34" charset="0"/>
                        </a:rPr>
                        <a:t> withdrawals” during the business year (4)</a:t>
                      </a:r>
                      <a:endParaRPr lang="en-US" sz="800" b="1"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solidFill>
                      <a:schemeClr val="accent1">
                        <a:lumMod val="20000"/>
                        <a:lumOff val="80000"/>
                      </a:schemeClr>
                    </a:solidFill>
                  </a:tcPr>
                </a:tc>
              </a:tr>
              <a:tr h="504056">
                <a:tc>
                  <a:txBody>
                    <a:bodyPr/>
                    <a:lstStyle/>
                    <a:p>
                      <a:pPr>
                        <a:spcAft>
                          <a:spcPts val="0"/>
                        </a:spcAft>
                      </a:pPr>
                      <a:r>
                        <a:rPr lang="en-US" sz="800" b="1" dirty="0" smtClean="0">
                          <a:solidFill>
                            <a:schemeClr val="accent2">
                              <a:lumMod val="75000"/>
                            </a:schemeClr>
                          </a:solidFill>
                          <a:effectLst/>
                          <a:latin typeface="Verdana"/>
                          <a:ea typeface="Times New Roman"/>
                        </a:rPr>
                        <a:t>Amounts subject to taxation once withdrawn </a:t>
                      </a:r>
                      <a:r>
                        <a:rPr lang="en-US" sz="800" b="1" baseline="0" dirty="0" smtClean="0">
                          <a:solidFill>
                            <a:schemeClr val="accent2">
                              <a:lumMod val="75000"/>
                            </a:schemeClr>
                          </a:solidFill>
                          <a:effectLst/>
                          <a:latin typeface="Verdana"/>
                          <a:ea typeface="Times New Roman"/>
                        </a:rPr>
                        <a:t>(1)</a:t>
                      </a:r>
                      <a:endParaRPr lang="en-US" sz="800" dirty="0">
                        <a:solidFill>
                          <a:schemeClr val="tx1"/>
                        </a:solidFill>
                        <a:effectLst/>
                        <a:latin typeface="Times New Roman"/>
                        <a:ea typeface="Times New Roman"/>
                      </a:endParaRPr>
                    </a:p>
                  </a:txBody>
                  <a:tcPr marL="68580" marR="68580" marT="0" marB="0">
                    <a:solidFill>
                      <a:schemeClr val="accent2">
                        <a:lumMod val="40000"/>
                        <a:lumOff val="60000"/>
                      </a:schemeClr>
                    </a:solidFill>
                  </a:tcPr>
                </a:tc>
              </a:tr>
              <a:tr h="504056">
                <a:tc>
                  <a:txBody>
                    <a:bodyPr/>
                    <a:lstStyle/>
                    <a:p>
                      <a:pPr>
                        <a:spcAft>
                          <a:spcPts val="0"/>
                        </a:spcAft>
                      </a:pPr>
                      <a:r>
                        <a:rPr lang="en-US" sz="800" b="1" dirty="0" smtClean="0">
                          <a:solidFill>
                            <a:schemeClr val="tx1"/>
                          </a:solidFill>
                          <a:effectLst/>
                          <a:latin typeface="Verdana"/>
                          <a:ea typeface="Times New Roman"/>
                        </a:rPr>
                        <a:t>Adjusted social capital (3)</a:t>
                      </a:r>
                      <a:endParaRPr lang="en-US" sz="800" dirty="0">
                        <a:solidFill>
                          <a:schemeClr val="tx1"/>
                        </a:solidFill>
                        <a:effectLst/>
                        <a:latin typeface="Times New Roman"/>
                        <a:ea typeface="Times New Roman"/>
                      </a:endParaRPr>
                    </a:p>
                  </a:txBody>
                  <a:tcPr marL="68580" marR="68580" marT="0" marB="0">
                    <a:solidFill>
                      <a:schemeClr val="accent1">
                        <a:lumMod val="20000"/>
                        <a:lumOff val="80000"/>
                      </a:schemeClr>
                    </a:solidFill>
                  </a:tcPr>
                </a:tc>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val="4277918265"/>
              </p:ext>
            </p:extLst>
          </p:nvPr>
        </p:nvGraphicFramePr>
        <p:xfrm>
          <a:off x="2337161" y="908720"/>
          <a:ext cx="1229277" cy="3744416"/>
        </p:xfrm>
        <a:graphic>
          <a:graphicData uri="http://schemas.openxmlformats.org/drawingml/2006/table">
            <a:tbl>
              <a:tblPr firstRow="1" bandRow="1">
                <a:tableStyleId>{5C22544A-7EE6-4342-B048-85BDC9FD1C3A}</a:tableStyleId>
              </a:tblPr>
              <a:tblGrid>
                <a:gridCol w="1229277"/>
              </a:tblGrid>
              <a:tr h="648072">
                <a:tc>
                  <a:txBody>
                    <a:bodyPr/>
                    <a:lstStyle/>
                    <a:p>
                      <a:pPr algn="ctr"/>
                      <a:r>
                        <a:rPr lang="en-US" sz="800" noProof="0" dirty="0" smtClean="0">
                          <a:latin typeface="Verdana" panose="020B0604030504040204" pitchFamily="34" charset="0"/>
                          <a:ea typeface="Verdana" panose="020B0604030504040204" pitchFamily="34" charset="0"/>
                          <a:cs typeface="Verdana" panose="020B0604030504040204" pitchFamily="34" charset="0"/>
                        </a:rPr>
                        <a:t>Registry</a:t>
                      </a:r>
                      <a:endParaRPr lang="en-US" sz="800" noProof="0" dirty="0">
                        <a:latin typeface="Verdana" panose="020B0604030504040204" pitchFamily="34" charset="0"/>
                        <a:ea typeface="Verdana" panose="020B0604030504040204" pitchFamily="34" charset="0"/>
                        <a:cs typeface="Verdana" panose="020B0604030504040204" pitchFamily="34" charset="0"/>
                      </a:endParaRPr>
                    </a:p>
                  </a:txBody>
                  <a:tcPr/>
                </a:tc>
              </a:tr>
              <a:tr h="360040">
                <a:tc>
                  <a:txBody>
                    <a:bodyPr/>
                    <a:lstStyle/>
                    <a:p>
                      <a:pPr algn="ctr"/>
                      <a:r>
                        <a:rPr lang="es-CL" sz="8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RAI</a:t>
                      </a:r>
                      <a:endParaRPr lang="es-CL" sz="8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a:solidFill>
                      <a:schemeClr val="tx2">
                        <a:lumMod val="60000"/>
                        <a:lumOff val="40000"/>
                      </a:schemeClr>
                    </a:solidFill>
                  </a:tcPr>
                </a:tc>
              </a:tr>
              <a:tr h="504056">
                <a:tc>
                  <a:txBody>
                    <a:bodyPr/>
                    <a:lstStyle/>
                    <a:p>
                      <a:pPr algn="ctr"/>
                      <a:r>
                        <a:rPr lang="es-CL" sz="8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FUF</a:t>
                      </a:r>
                      <a:endParaRPr lang="es-CL" sz="8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a:solidFill>
                      <a:schemeClr val="tx2">
                        <a:lumMod val="60000"/>
                        <a:lumOff val="40000"/>
                      </a:schemeClr>
                    </a:solidFill>
                  </a:tcPr>
                </a:tc>
              </a:tr>
              <a:tr h="720080">
                <a:tc>
                  <a:txBody>
                    <a:bodyPr/>
                    <a:lstStyle/>
                    <a:p>
                      <a:pPr algn="ctr"/>
                      <a:r>
                        <a:rPr lang="es-CL" sz="8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REX</a:t>
                      </a:r>
                    </a:p>
                  </a:txBody>
                  <a:tcPr>
                    <a:solidFill>
                      <a:schemeClr val="tx2">
                        <a:lumMod val="60000"/>
                        <a:lumOff val="40000"/>
                      </a:schemeClr>
                    </a:solidFill>
                  </a:tcPr>
                </a:tc>
              </a:tr>
              <a:tr h="504056">
                <a:tc>
                  <a:txBody>
                    <a:bodyPr/>
                    <a:lstStyle/>
                    <a:p>
                      <a:pPr algn="ctr"/>
                      <a:r>
                        <a:rPr lang="es-CL" sz="8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RAI/FUF/REX</a:t>
                      </a:r>
                    </a:p>
                    <a:p>
                      <a:pPr algn="ctr"/>
                      <a:r>
                        <a:rPr lang="es-CL" sz="8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a:t>
                      </a:r>
                      <a:r>
                        <a:rPr lang="en-US" sz="800" b="1" noProof="0" dirty="0" smtClean="0">
                          <a:solidFill>
                            <a:schemeClr val="bg1"/>
                          </a:solidFill>
                          <a:latin typeface="Verdana" panose="020B0604030504040204" pitchFamily="34" charset="0"/>
                          <a:ea typeface="Verdana" panose="020B0604030504040204" pitchFamily="34" charset="0"/>
                          <a:cs typeface="Verdana" panose="020B0604030504040204" pitchFamily="34" charset="0"/>
                        </a:rPr>
                        <a:t>at the end of the business year)</a:t>
                      </a:r>
                      <a:endParaRPr lang="en-US" sz="800" b="1" noProof="0"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a:solidFill>
                      <a:schemeClr val="tx2">
                        <a:lumMod val="60000"/>
                        <a:lumOff val="40000"/>
                      </a:schemeClr>
                    </a:solidFill>
                  </a:tcPr>
                </a:tc>
              </a:tr>
              <a:tr h="504056">
                <a:tc>
                  <a:txBody>
                    <a:bodyPr/>
                    <a:lstStyle/>
                    <a:p>
                      <a:pPr algn="ctr"/>
                      <a:r>
                        <a:rPr lang="es-CL" sz="8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N/A</a:t>
                      </a:r>
                      <a:endParaRPr lang="es-CL" sz="8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a:solidFill>
                      <a:schemeClr val="tx2">
                        <a:lumMod val="60000"/>
                        <a:lumOff val="40000"/>
                      </a:schemeClr>
                    </a:solidFill>
                  </a:tcPr>
                </a:tc>
              </a:tr>
              <a:tr h="504056">
                <a:tc>
                  <a:txBody>
                    <a:bodyPr/>
                    <a:lstStyle/>
                    <a:p>
                      <a:pPr algn="ctr"/>
                      <a:r>
                        <a:rPr lang="es-CL" sz="8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N/A</a:t>
                      </a:r>
                      <a:endParaRPr lang="es-CL" sz="8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a:solidFill>
                      <a:schemeClr val="tx2">
                        <a:lumMod val="60000"/>
                        <a:lumOff val="40000"/>
                      </a:schemeClr>
                    </a:solidFill>
                  </a:tcPr>
                </a:tc>
              </a:tr>
            </a:tbl>
          </a:graphicData>
        </a:graphic>
      </p:graphicFrame>
      <p:sp>
        <p:nvSpPr>
          <p:cNvPr id="16" name="TextBox 15"/>
          <p:cNvSpPr txBox="1"/>
          <p:nvPr/>
        </p:nvSpPr>
        <p:spPr>
          <a:xfrm>
            <a:off x="1659985" y="188640"/>
            <a:ext cx="5824030" cy="584775"/>
          </a:xfrm>
          <a:prstGeom prst="rect">
            <a:avLst/>
          </a:prstGeom>
          <a:noFill/>
        </p:spPr>
        <p:txBody>
          <a:bodyPr wrap="none" rtlCol="0">
            <a:spAutoFit/>
          </a:bodyPr>
          <a:lstStyle/>
          <a:p>
            <a:pPr algn="ctr"/>
            <a:r>
              <a:rPr lang="es-CL" sz="1600" b="1" u="sng" dirty="0" smtClean="0">
                <a:latin typeface="Verdana" panose="020B0604030504040204" pitchFamily="34" charset="0"/>
                <a:ea typeface="Verdana" panose="020B0604030504040204" pitchFamily="34" charset="0"/>
                <a:cs typeface="Verdana" panose="020B0604030504040204" pitchFamily="34" charset="0"/>
              </a:rPr>
              <a:t>Tax </a:t>
            </a:r>
            <a:r>
              <a:rPr lang="es-CL" sz="1600" b="1" u="sng" dirty="0" err="1" smtClean="0">
                <a:latin typeface="Verdana" panose="020B0604030504040204" pitchFamily="34" charset="0"/>
                <a:ea typeface="Verdana" panose="020B0604030504040204" pitchFamily="34" charset="0"/>
                <a:cs typeface="Verdana" panose="020B0604030504040204" pitchFamily="34" charset="0"/>
              </a:rPr>
              <a:t>Imputation</a:t>
            </a:r>
            <a:r>
              <a:rPr lang="es-CL" sz="1600" b="1" u="sng" dirty="0" smtClean="0">
                <a:latin typeface="Verdana" panose="020B0604030504040204" pitchFamily="34" charset="0"/>
                <a:ea typeface="Verdana" panose="020B0604030504040204" pitchFamily="34" charset="0"/>
                <a:cs typeface="Verdana" panose="020B0604030504040204" pitchFamily="34" charset="0"/>
              </a:rPr>
              <a:t> Rules </a:t>
            </a:r>
            <a:r>
              <a:rPr lang="es-CL" sz="1600" b="1" u="sng" dirty="0" err="1" smtClean="0">
                <a:latin typeface="Verdana" panose="020B0604030504040204" pitchFamily="34" charset="0"/>
                <a:ea typeface="Verdana" panose="020B0604030504040204" pitchFamily="34" charset="0"/>
                <a:cs typeface="Verdana" panose="020B0604030504040204" pitchFamily="34" charset="0"/>
              </a:rPr>
              <a:t>applicable</a:t>
            </a:r>
            <a:r>
              <a:rPr lang="es-CL" sz="1600" b="1" u="sng" dirty="0" smtClean="0">
                <a:latin typeface="Verdana" panose="020B0604030504040204" pitchFamily="34" charset="0"/>
                <a:ea typeface="Verdana" panose="020B0604030504040204" pitchFamily="34" charset="0"/>
                <a:cs typeface="Verdana" panose="020B0604030504040204" pitchFamily="34" charset="0"/>
              </a:rPr>
              <a:t> </a:t>
            </a:r>
            <a:r>
              <a:rPr lang="es-CL" sz="1600" b="1" u="sng" dirty="0" err="1" smtClean="0">
                <a:latin typeface="Verdana" panose="020B0604030504040204" pitchFamily="34" charset="0"/>
                <a:ea typeface="Verdana" panose="020B0604030504040204" pitchFamily="34" charset="0"/>
                <a:cs typeface="Verdana" panose="020B0604030504040204" pitchFamily="34" charset="0"/>
              </a:rPr>
              <a:t>to</a:t>
            </a:r>
            <a:r>
              <a:rPr lang="es-CL" sz="1600" b="1" u="sng" dirty="0" smtClean="0">
                <a:latin typeface="Verdana" panose="020B0604030504040204" pitchFamily="34" charset="0"/>
                <a:ea typeface="Verdana" panose="020B0604030504040204" pitchFamily="34" charset="0"/>
                <a:cs typeface="Verdana" panose="020B0604030504040204" pitchFamily="34" charset="0"/>
              </a:rPr>
              <a:t> </a:t>
            </a:r>
            <a:r>
              <a:rPr lang="es-CL" sz="1600" b="1" u="sng" dirty="0" err="1" smtClean="0">
                <a:latin typeface="Verdana" panose="020B0604030504040204" pitchFamily="34" charset="0"/>
                <a:ea typeface="Verdana" panose="020B0604030504040204" pitchFamily="34" charset="0"/>
                <a:cs typeface="Verdana" panose="020B0604030504040204" pitchFamily="34" charset="0"/>
              </a:rPr>
              <a:t>Withdrawals</a:t>
            </a:r>
            <a:r>
              <a:rPr lang="es-CL" sz="1600" b="1" u="sng" dirty="0" smtClean="0">
                <a:latin typeface="Verdana" panose="020B0604030504040204" pitchFamily="34" charset="0"/>
                <a:ea typeface="Verdana" panose="020B0604030504040204" pitchFamily="34" charset="0"/>
                <a:cs typeface="Verdana" panose="020B0604030504040204" pitchFamily="34" charset="0"/>
              </a:rPr>
              <a:t> </a:t>
            </a:r>
          </a:p>
          <a:p>
            <a:pPr algn="ctr"/>
            <a:r>
              <a:rPr lang="es-CL" sz="1600" b="1" u="sng" dirty="0" smtClean="0">
                <a:latin typeface="Verdana" panose="020B0604030504040204" pitchFamily="34" charset="0"/>
                <a:ea typeface="Verdana" panose="020B0604030504040204" pitchFamily="34" charset="0"/>
                <a:cs typeface="Verdana" panose="020B0604030504040204" pitchFamily="34" charset="0"/>
              </a:rPr>
              <a:t>in </a:t>
            </a:r>
            <a:r>
              <a:rPr lang="es-CL" sz="1600" b="1" u="sng" dirty="0" err="1" smtClean="0">
                <a:latin typeface="Verdana" panose="020B0604030504040204" pitchFamily="34" charset="0"/>
                <a:ea typeface="Verdana" panose="020B0604030504040204" pitchFamily="34" charset="0"/>
                <a:cs typeface="Verdana" panose="020B0604030504040204" pitchFamily="34" charset="0"/>
              </a:rPr>
              <a:t>Semi</a:t>
            </a:r>
            <a:r>
              <a:rPr lang="es-CL" sz="1600" b="1" u="sng" dirty="0" smtClean="0">
                <a:latin typeface="Verdana" panose="020B0604030504040204" pitchFamily="34" charset="0"/>
                <a:ea typeface="Verdana" panose="020B0604030504040204" pitchFamily="34" charset="0"/>
                <a:cs typeface="Verdana" panose="020B0604030504040204" pitchFamily="34" charset="0"/>
              </a:rPr>
              <a:t> </a:t>
            </a:r>
            <a:r>
              <a:rPr lang="es-CL" sz="1600" b="1" u="sng" dirty="0" err="1" smtClean="0">
                <a:latin typeface="Verdana" panose="020B0604030504040204" pitchFamily="34" charset="0"/>
                <a:ea typeface="Verdana" panose="020B0604030504040204" pitchFamily="34" charset="0"/>
                <a:cs typeface="Verdana" panose="020B0604030504040204" pitchFamily="34" charset="0"/>
              </a:rPr>
              <a:t>Integrated</a:t>
            </a:r>
            <a:r>
              <a:rPr lang="es-CL" sz="1600" b="1" u="sng" dirty="0" smtClean="0">
                <a:latin typeface="Verdana" panose="020B0604030504040204" pitchFamily="34" charset="0"/>
                <a:ea typeface="Verdana" panose="020B0604030504040204" pitchFamily="34" charset="0"/>
                <a:cs typeface="Verdana" panose="020B0604030504040204" pitchFamily="34" charset="0"/>
              </a:rPr>
              <a:t> </a:t>
            </a:r>
            <a:r>
              <a:rPr lang="es-CL" sz="1600" b="1" u="sng" dirty="0" err="1" smtClean="0">
                <a:latin typeface="Verdana" panose="020B0604030504040204" pitchFamily="34" charset="0"/>
                <a:ea typeface="Verdana" panose="020B0604030504040204" pitchFamily="34" charset="0"/>
                <a:cs typeface="Verdana" panose="020B0604030504040204" pitchFamily="34" charset="0"/>
              </a:rPr>
              <a:t>Regime</a:t>
            </a:r>
            <a:r>
              <a:rPr lang="es-CL" sz="1600" b="1" u="sng" dirty="0" smtClean="0">
                <a:latin typeface="Verdana" panose="020B0604030504040204" pitchFamily="34" charset="0"/>
                <a:ea typeface="Verdana" panose="020B0604030504040204" pitchFamily="34" charset="0"/>
                <a:cs typeface="Verdana" panose="020B0604030504040204" pitchFamily="34" charset="0"/>
              </a:rPr>
              <a:t> (*)</a:t>
            </a:r>
            <a:endParaRPr lang="es-CL" sz="1600" b="1" u="sng" dirty="0">
              <a:latin typeface="Verdana" panose="020B0604030504040204" pitchFamily="34" charset="0"/>
              <a:ea typeface="Verdana" panose="020B0604030504040204" pitchFamily="34" charset="0"/>
              <a:cs typeface="Verdana" panose="020B0604030504040204" pitchFamily="34" charset="0"/>
            </a:endParaRPr>
          </a:p>
        </p:txBody>
      </p:sp>
      <p:sp>
        <p:nvSpPr>
          <p:cNvPr id="17" name="Rectangle 16"/>
          <p:cNvSpPr/>
          <p:nvPr/>
        </p:nvSpPr>
        <p:spPr>
          <a:xfrm>
            <a:off x="2195736" y="4817898"/>
            <a:ext cx="255028" cy="26628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20000"/>
                  <a:lumOff val="80000"/>
                </a:schemeClr>
              </a:solidFill>
            </a:endParaRPr>
          </a:p>
        </p:txBody>
      </p:sp>
      <p:sp>
        <p:nvSpPr>
          <p:cNvPr id="19" name="Rectangle 18"/>
          <p:cNvSpPr/>
          <p:nvPr/>
        </p:nvSpPr>
        <p:spPr>
          <a:xfrm>
            <a:off x="5508104" y="4817898"/>
            <a:ext cx="255028" cy="266284"/>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20000"/>
                  <a:lumOff val="80000"/>
                </a:schemeClr>
              </a:solidFill>
            </a:endParaRPr>
          </a:p>
        </p:txBody>
      </p:sp>
      <p:sp>
        <p:nvSpPr>
          <p:cNvPr id="20" name="TextBox 19"/>
          <p:cNvSpPr txBox="1"/>
          <p:nvPr/>
        </p:nvSpPr>
        <p:spPr>
          <a:xfrm>
            <a:off x="2763254" y="4797152"/>
            <a:ext cx="1177688" cy="307777"/>
          </a:xfrm>
          <a:prstGeom prst="rect">
            <a:avLst/>
          </a:prstGeom>
          <a:noFill/>
        </p:spPr>
        <p:txBody>
          <a:bodyPr wrap="square" rtlCol="0">
            <a:spAutoFit/>
          </a:bodyPr>
          <a:lstStyle/>
          <a:p>
            <a:r>
              <a:rPr lang="en-US" sz="700" dirty="0" smtClean="0">
                <a:latin typeface="Verdana"/>
                <a:ea typeface="Times New Roman"/>
              </a:rPr>
              <a:t>Exempt from final taxes (GCT or WHT)</a:t>
            </a:r>
            <a:endParaRPr lang="en-US" sz="700" dirty="0">
              <a:latin typeface="Verdana"/>
              <a:ea typeface="Times New Roman"/>
            </a:endParaRPr>
          </a:p>
        </p:txBody>
      </p:sp>
      <p:sp>
        <p:nvSpPr>
          <p:cNvPr id="21" name="TextBox 20"/>
          <p:cNvSpPr txBox="1"/>
          <p:nvPr/>
        </p:nvSpPr>
        <p:spPr>
          <a:xfrm>
            <a:off x="6156176" y="4797152"/>
            <a:ext cx="1177688" cy="307777"/>
          </a:xfrm>
          <a:prstGeom prst="rect">
            <a:avLst/>
          </a:prstGeom>
          <a:noFill/>
        </p:spPr>
        <p:txBody>
          <a:bodyPr wrap="square" rtlCol="0">
            <a:spAutoFit/>
          </a:bodyPr>
          <a:lstStyle/>
          <a:p>
            <a:r>
              <a:rPr lang="en-US" sz="700" dirty="0" smtClean="0">
                <a:latin typeface="Verdana" panose="020B0604030504040204" pitchFamily="34" charset="0"/>
                <a:ea typeface="Verdana" panose="020B0604030504040204" pitchFamily="34" charset="0"/>
                <a:cs typeface="Verdana" panose="020B0604030504040204" pitchFamily="34" charset="0"/>
              </a:rPr>
              <a:t>Subject to final taxes (GCT or WHT)</a:t>
            </a:r>
            <a:endParaRPr lang="en-US" sz="7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9898176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95736" y="5085184"/>
            <a:ext cx="5041229" cy="707886"/>
          </a:xfrm>
          <a:prstGeom prst="rect">
            <a:avLst/>
          </a:prstGeom>
          <a:solidFill>
            <a:schemeClr val="bg1">
              <a:lumMod val="95000"/>
            </a:schemeClr>
          </a:solidFill>
          <a:ln w="12700">
            <a:solidFill>
              <a:schemeClr val="tx1">
                <a:lumMod val="65000"/>
                <a:lumOff val="35000"/>
              </a:schemeClr>
            </a:solidFill>
          </a:ln>
        </p:spPr>
        <p:txBody>
          <a:bodyPr wrap="square" rtlCol="0">
            <a:spAutoFit/>
          </a:bodyPr>
          <a:ls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*The content of this document is provided by Carey y </a:t>
            </a:r>
            <a:r>
              <a:rPr lang="en-US" sz="1000" dirty="0" err="1"/>
              <a:t>Cía</a:t>
            </a:r>
            <a:r>
              <a:rPr lang="en-US" sz="1000" dirty="0"/>
              <a:t>. For educational and informational purposes only and is not intended to be exact or complete, and should not be relied on as a substitute for legal advice. Carey y </a:t>
            </a:r>
            <a:r>
              <a:rPr lang="en-US" sz="1000" dirty="0" err="1"/>
              <a:t>Cía</a:t>
            </a:r>
            <a:r>
              <a:rPr lang="en-US" sz="1000" dirty="0"/>
              <a:t>. is not responsible for any consequences resulting from the action, lack of action or decision regarding the information contained in this publication.</a:t>
            </a:r>
            <a:endParaRPr lang="es-CL" sz="1000" dirty="0"/>
          </a:p>
        </p:txBody>
      </p:sp>
    </p:spTree>
    <p:extLst>
      <p:ext uri="{BB962C8B-B14F-4D97-AF65-F5344CB8AC3E}">
        <p14:creationId xmlns:p14="http://schemas.microsoft.com/office/powerpoint/2010/main" val="6049587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633</TotalTime>
  <Words>1377</Words>
  <Application>Microsoft Office PowerPoint</Application>
  <PresentationFormat>On-screen Show (4:3)</PresentationFormat>
  <Paragraphs>245</Paragraphs>
  <Slides>7</Slides>
  <Notes>2</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REGIME COMPARISON</vt:lpstr>
      <vt:lpstr>COMPARISON SHAREHOLDER RESIDENT IN A TAX TREATY VS. NON-TAX TREATY JURISDICTION</vt:lpstr>
      <vt:lpstr>REGIME “A”</vt:lpstr>
      <vt:lpstr>REGIME “B”</vt:lpstr>
      <vt:lpstr>PowerPoint Presentation</vt:lpstr>
      <vt:lpstr>PowerPoint Presentation</vt:lpstr>
      <vt:lpstr>PowerPoint Presentation</vt:lpstr>
    </vt:vector>
  </TitlesOfParts>
  <Company>Carey y Cia Abogados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REGIME A v/s REGIME B: COMPARISSON</dc:title>
  <dc:creator>Tania Villegas</dc:creator>
  <cp:lastModifiedBy>Gabriel Salazar</cp:lastModifiedBy>
  <cp:revision>46</cp:revision>
  <dcterms:created xsi:type="dcterms:W3CDTF">2016-03-03T18:42:36Z</dcterms:created>
  <dcterms:modified xsi:type="dcterms:W3CDTF">2016-12-23T13:07:18Z</dcterms:modified>
</cp:coreProperties>
</file>