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950075" cy="9236075"/>
  <p:defaultTextStyle>
    <a:defPPr>
      <a:defRPr lang="es-CL"/>
    </a:defPPr>
    <a:lvl1pPr marL="0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2321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64642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46963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29284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11605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93926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76247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58568" algn="l" defTabSz="56464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734" y="-78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" y="3728864"/>
            <a:ext cx="521237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3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493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041047"/>
            <a:ext cx="1543050" cy="221876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1041047"/>
            <a:ext cx="4514850" cy="221876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360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3910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2500" b="1" cap="all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8232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6464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4696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12928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41160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6939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976247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25856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428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6067427"/>
            <a:ext cx="3028950" cy="1716122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6067427"/>
            <a:ext cx="3028950" cy="17161228"/>
          </a:xfrm>
        </p:spPr>
        <p:txBody>
          <a:bodyPr/>
          <a:lstStyle>
            <a:lvl1pPr>
              <a:defRPr sz="17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83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2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8"/>
            <a:ext cx="3030141" cy="92410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2321" indent="0">
              <a:buNone/>
              <a:defRPr sz="1200" b="1"/>
            </a:lvl2pPr>
            <a:lvl3pPr marL="564642" indent="0">
              <a:buNone/>
              <a:defRPr sz="1100" b="1"/>
            </a:lvl3pPr>
            <a:lvl4pPr marL="846963" indent="0">
              <a:buNone/>
              <a:defRPr sz="1000" b="1"/>
            </a:lvl4pPr>
            <a:lvl5pPr marL="1129284" indent="0">
              <a:buNone/>
              <a:defRPr sz="1000" b="1"/>
            </a:lvl5pPr>
            <a:lvl6pPr marL="1411605" indent="0">
              <a:buNone/>
              <a:defRPr sz="1000" b="1"/>
            </a:lvl6pPr>
            <a:lvl7pPr marL="1693926" indent="0">
              <a:buNone/>
              <a:defRPr sz="1000" b="1"/>
            </a:lvl7pPr>
            <a:lvl8pPr marL="1976247" indent="0">
              <a:buNone/>
              <a:defRPr sz="1000" b="1"/>
            </a:lvl8pPr>
            <a:lvl9pPr marL="225856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8"/>
            <a:ext cx="3030141" cy="570741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8"/>
            <a:ext cx="3031331" cy="924101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2321" indent="0">
              <a:buNone/>
              <a:defRPr sz="1200" b="1"/>
            </a:lvl2pPr>
            <a:lvl3pPr marL="564642" indent="0">
              <a:buNone/>
              <a:defRPr sz="1100" b="1"/>
            </a:lvl3pPr>
            <a:lvl4pPr marL="846963" indent="0">
              <a:buNone/>
              <a:defRPr sz="1000" b="1"/>
            </a:lvl4pPr>
            <a:lvl5pPr marL="1129284" indent="0">
              <a:buNone/>
              <a:defRPr sz="1000" b="1"/>
            </a:lvl5pPr>
            <a:lvl6pPr marL="1411605" indent="0">
              <a:buNone/>
              <a:defRPr sz="1000" b="1"/>
            </a:lvl6pPr>
            <a:lvl7pPr marL="1693926" indent="0">
              <a:buNone/>
              <a:defRPr sz="1000" b="1"/>
            </a:lvl7pPr>
            <a:lvl8pPr marL="1976247" indent="0">
              <a:buNone/>
              <a:defRPr sz="1000" b="1"/>
            </a:lvl8pPr>
            <a:lvl9pPr marL="2258568" indent="0">
              <a:buNone/>
              <a:defRPr sz="1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8"/>
            <a:ext cx="3031331" cy="5707416"/>
          </a:xfrm>
        </p:spPr>
        <p:txBody>
          <a:bodyPr/>
          <a:lstStyle>
            <a:lvl1pPr>
              <a:defRPr sz="15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745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0902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682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8"/>
            <a:ext cx="2256235" cy="1678517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900"/>
            </a:lvl1pPr>
            <a:lvl2pPr marL="282321" indent="0">
              <a:buNone/>
              <a:defRPr sz="700"/>
            </a:lvl2pPr>
            <a:lvl3pPr marL="564642" indent="0">
              <a:buNone/>
              <a:defRPr sz="600"/>
            </a:lvl3pPr>
            <a:lvl4pPr marL="846963" indent="0">
              <a:buNone/>
              <a:defRPr sz="600"/>
            </a:lvl4pPr>
            <a:lvl5pPr marL="1129284" indent="0">
              <a:buNone/>
              <a:defRPr sz="600"/>
            </a:lvl5pPr>
            <a:lvl6pPr marL="1411605" indent="0">
              <a:buNone/>
              <a:defRPr sz="600"/>
            </a:lvl6pPr>
            <a:lvl7pPr marL="1693926" indent="0">
              <a:buNone/>
              <a:defRPr sz="600"/>
            </a:lvl7pPr>
            <a:lvl8pPr marL="1976247" indent="0">
              <a:buNone/>
              <a:defRPr sz="600"/>
            </a:lvl8pPr>
            <a:lvl9pPr marL="225856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6222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1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000"/>
            </a:lvl1pPr>
            <a:lvl2pPr marL="282321" indent="0">
              <a:buNone/>
              <a:defRPr sz="1700"/>
            </a:lvl2pPr>
            <a:lvl3pPr marL="564642" indent="0">
              <a:buNone/>
              <a:defRPr sz="1500"/>
            </a:lvl3pPr>
            <a:lvl4pPr marL="846963" indent="0">
              <a:buNone/>
              <a:defRPr sz="1200"/>
            </a:lvl4pPr>
            <a:lvl5pPr marL="1129284" indent="0">
              <a:buNone/>
              <a:defRPr sz="1200"/>
            </a:lvl5pPr>
            <a:lvl6pPr marL="1411605" indent="0">
              <a:buNone/>
              <a:defRPr sz="1200"/>
            </a:lvl6pPr>
            <a:lvl7pPr marL="1693926" indent="0">
              <a:buNone/>
              <a:defRPr sz="1200"/>
            </a:lvl7pPr>
            <a:lvl8pPr marL="1976247" indent="0">
              <a:buNone/>
              <a:defRPr sz="1200"/>
            </a:lvl8pPr>
            <a:lvl9pPr marL="2258568" indent="0">
              <a:buNone/>
              <a:defRPr sz="1200"/>
            </a:lvl9pPr>
          </a:lstStyle>
          <a:p>
            <a:endParaRPr lang="es-C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9"/>
          </a:xfrm>
        </p:spPr>
        <p:txBody>
          <a:bodyPr/>
          <a:lstStyle>
            <a:lvl1pPr marL="0" indent="0">
              <a:buNone/>
              <a:defRPr sz="900"/>
            </a:lvl1pPr>
            <a:lvl2pPr marL="282321" indent="0">
              <a:buNone/>
              <a:defRPr sz="700"/>
            </a:lvl2pPr>
            <a:lvl3pPr marL="564642" indent="0">
              <a:buNone/>
              <a:defRPr sz="600"/>
            </a:lvl3pPr>
            <a:lvl4pPr marL="846963" indent="0">
              <a:buNone/>
              <a:defRPr sz="600"/>
            </a:lvl4pPr>
            <a:lvl5pPr marL="1129284" indent="0">
              <a:buNone/>
              <a:defRPr sz="600"/>
            </a:lvl5pPr>
            <a:lvl6pPr marL="1411605" indent="0">
              <a:buNone/>
              <a:defRPr sz="600"/>
            </a:lvl6pPr>
            <a:lvl7pPr marL="1693926" indent="0">
              <a:buNone/>
              <a:defRPr sz="600"/>
            </a:lvl7pPr>
            <a:lvl8pPr marL="1976247" indent="0">
              <a:buNone/>
              <a:defRPr sz="600"/>
            </a:lvl8pPr>
            <a:lvl9pPr marL="2258568" indent="0">
              <a:buNone/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2957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2"/>
            <a:ext cx="6172200" cy="1651000"/>
          </a:xfrm>
          <a:prstGeom prst="rect">
            <a:avLst/>
          </a:prstGeom>
        </p:spPr>
        <p:txBody>
          <a:bodyPr vert="horz" lIns="56464" tIns="28232" rIns="56464" bIns="2823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56464" tIns="28232" rIns="56464" bIns="2823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56464" tIns="28232" rIns="56464" bIns="2823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7FF11-BB2C-483F-B956-039F934FC11F}" type="datetimeFigureOut">
              <a:rPr lang="es-CL" smtClean="0"/>
              <a:t>23-12-2016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56464" tIns="28232" rIns="56464" bIns="2823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56464" tIns="28232" rIns="56464" bIns="2823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92BE1-CA02-414D-B6DC-942A63BF8114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890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64642" rtl="0" eaLnBrk="1" latinLnBrk="0" hangingPunct="1">
        <a:spcBef>
          <a:spcPct val="0"/>
        </a:spcBef>
        <a:buNone/>
        <a:defRPr sz="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741" indent="-21174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8772" indent="-176451" algn="l" defTabSz="5646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705803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988124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70445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52766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35087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17408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99729" indent="-141161" algn="l" defTabSz="564642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82321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64642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46963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29284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11605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3926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76247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58568" algn="l" defTabSz="564642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3"/>
          <p:cNvSpPr/>
          <p:nvPr/>
        </p:nvSpPr>
        <p:spPr>
          <a:xfrm>
            <a:off x="2900221" y="396303"/>
            <a:ext cx="594066" cy="35661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0161" y="871785"/>
            <a:ext cx="1674186" cy="554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Is the seller a CT taxpayer based on effective income or did it dispose the property in favor of a related party? 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5" idx="3"/>
          </p:cNvCxnSpPr>
          <p:nvPr/>
        </p:nvCxnSpPr>
        <p:spPr>
          <a:xfrm>
            <a:off x="4034347" y="1149149"/>
            <a:ext cx="420767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4455114" y="871785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Ordinary income 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(CT + Final Taxes)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95428" y="1177901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53170" y="1460706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sp>
        <p:nvSpPr>
          <p:cNvPr id="13" name="Rectangle 12"/>
          <p:cNvSpPr/>
          <p:nvPr/>
        </p:nvSpPr>
        <p:spPr>
          <a:xfrm>
            <a:off x="2360161" y="1664254"/>
            <a:ext cx="1674186" cy="554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Did the seller acquire the property prior to year 2004? 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036161" y="1941618"/>
            <a:ext cx="43204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095428" y="1941620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4468303" y="1666144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Prior to the Tax Reform:</a:t>
            </a:r>
          </a:p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Generally a non taxable income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53170" y="2220874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185973" y="2218982"/>
            <a:ext cx="0" cy="2377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60161" y="2456723"/>
            <a:ext cx="1674186" cy="554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Did the seller acquire the property prior to September 29, 2014? 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28700" y="3137687"/>
            <a:ext cx="5940660" cy="9469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4" name="Rounded Rectangle 33"/>
          <p:cNvSpPr/>
          <p:nvPr/>
        </p:nvSpPr>
        <p:spPr>
          <a:xfrm>
            <a:off x="836712" y="3384358"/>
            <a:ext cx="1296144" cy="5625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Adjusted tax cost + improvements informed to the IRS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296520" y="3384358"/>
            <a:ext cx="1296144" cy="5625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Adjusted 2017</a:t>
            </a:r>
          </a:p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tax appraisal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3917880" y="3384358"/>
            <a:ext cx="1296144" cy="5625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Market value as of September 29, 2014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49182" y="3384358"/>
            <a:ext cx="1296144" cy="56251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800" b="1" dirty="0" smtClean="0">
                <a:solidFill>
                  <a:schemeClr val="tx1"/>
                </a:solidFill>
              </a:rPr>
              <a:t>Adjusted tax cost + improvements informed to the IRS</a:t>
            </a:r>
          </a:p>
          <a:p>
            <a:pPr algn="ctr"/>
            <a:endParaRPr lang="en-US" dirty="0"/>
          </a:p>
        </p:txBody>
      </p:sp>
      <p:cxnSp>
        <p:nvCxnSpPr>
          <p:cNvPr id="45" name="Elbow Connector 44"/>
          <p:cNvCxnSpPr>
            <a:stCxn id="19" idx="1"/>
            <a:endCxn id="34" idx="0"/>
          </p:cNvCxnSpPr>
          <p:nvPr/>
        </p:nvCxnSpPr>
        <p:spPr>
          <a:xfrm rot="10800000" flipV="1">
            <a:off x="1484785" y="2734086"/>
            <a:ext cx="875377" cy="650271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 flipH="1">
            <a:off x="764704" y="3152800"/>
            <a:ext cx="2511192" cy="195515"/>
          </a:xfrm>
          <a:prstGeom prst="rect">
            <a:avLst/>
          </a:prstGeom>
          <a:noFill/>
        </p:spPr>
        <p:txBody>
          <a:bodyPr wrap="square" lIns="56464" tIns="28232" rIns="56464" bIns="28232" rtlCol="0">
            <a:spAutoFit/>
          </a:bodyPr>
          <a:lstStyle/>
          <a:p>
            <a:r>
              <a:rPr lang="en-US" sz="900" b="1" dirty="0" smtClean="0"/>
              <a:t>TAX COST DETERMINATION</a:t>
            </a:r>
            <a:endParaRPr lang="en-US" sz="9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084961" y="2750379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cxnSp>
        <p:nvCxnSpPr>
          <p:cNvPr id="49" name="Elbow Connector 48"/>
          <p:cNvCxnSpPr>
            <a:stCxn id="19" idx="3"/>
            <a:endCxn id="41" idx="0"/>
          </p:cNvCxnSpPr>
          <p:nvPr/>
        </p:nvCxnSpPr>
        <p:spPr>
          <a:xfrm>
            <a:off x="4034347" y="2734087"/>
            <a:ext cx="531605" cy="650271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095428" y="2734089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cxnSp>
        <p:nvCxnSpPr>
          <p:cNvPr id="52" name="Elbow Connector 51"/>
          <p:cNvCxnSpPr>
            <a:endCxn id="40" idx="0"/>
          </p:cNvCxnSpPr>
          <p:nvPr/>
        </p:nvCxnSpPr>
        <p:spPr>
          <a:xfrm>
            <a:off x="4565952" y="3224591"/>
            <a:ext cx="1378640" cy="159767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endCxn id="42" idx="0"/>
          </p:cNvCxnSpPr>
          <p:nvPr/>
        </p:nvCxnSpPr>
        <p:spPr>
          <a:xfrm rot="10800000" flipV="1">
            <a:off x="3197255" y="3224588"/>
            <a:ext cx="1368703" cy="159770"/>
          </a:xfrm>
          <a:prstGeom prst="bentConnector2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2360161" y="4429740"/>
            <a:ext cx="1674186" cy="7132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Has the seller owned the property for more than 1 year, or for more than 4 years in case of apartments sales per floors or land subdivisions?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124398" y="4508987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Final Taxes (on a perceived or accrued basis, at its election) + settlement option in the case of GCT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51" idx="1"/>
            <a:endCxn id="54" idx="3"/>
          </p:cNvCxnSpPr>
          <p:nvPr/>
        </p:nvCxnSpPr>
        <p:spPr>
          <a:xfrm flipH="1">
            <a:off x="1744578" y="4786351"/>
            <a:ext cx="61558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084961" y="4808984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sp>
        <p:nvSpPr>
          <p:cNvPr id="59" name="Rectangle 58"/>
          <p:cNvSpPr/>
          <p:nvPr/>
        </p:nvSpPr>
        <p:spPr>
          <a:xfrm>
            <a:off x="2360161" y="5427331"/>
            <a:ext cx="1674186" cy="554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Does the accumulated capital gain exceed UF 8,000 (approximately  USD 300,000)?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40346" y="5142963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sp>
        <p:nvSpPr>
          <p:cNvPr id="61" name="Rounded Rectangle 60"/>
          <p:cNvSpPr/>
          <p:nvPr/>
        </p:nvSpPr>
        <p:spPr>
          <a:xfrm>
            <a:off x="124398" y="5427331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Non taxable income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59" idx="1"/>
            <a:endCxn id="61" idx="3"/>
          </p:cNvCxnSpPr>
          <p:nvPr/>
        </p:nvCxnSpPr>
        <p:spPr>
          <a:xfrm flipH="1">
            <a:off x="1744578" y="5704695"/>
            <a:ext cx="615583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084961" y="5704295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3240346" y="5982059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sp>
        <p:nvSpPr>
          <p:cNvPr id="67" name="Rectangle 66"/>
          <p:cNvSpPr/>
          <p:nvPr/>
        </p:nvSpPr>
        <p:spPr>
          <a:xfrm>
            <a:off x="2360161" y="6266427"/>
            <a:ext cx="1674186" cy="5547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Is the seller a Chilean resident?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2084961" y="6545116"/>
            <a:ext cx="251889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No</a:t>
            </a:r>
            <a:endParaRPr lang="en-US" sz="900" b="1" dirty="0"/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1721772" y="6543791"/>
            <a:ext cx="619838" cy="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124398" y="6237712"/>
            <a:ext cx="1620180" cy="639407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Capital gain subject to WHT (on a perceived or accrued basis, at its election), creditable against IDT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240346" y="6822481"/>
            <a:ext cx="277537" cy="195515"/>
          </a:xfrm>
          <a:prstGeom prst="rect">
            <a:avLst/>
          </a:prstGeom>
          <a:noFill/>
        </p:spPr>
        <p:txBody>
          <a:bodyPr wrap="none" lIns="56464" tIns="28232" rIns="56464" bIns="28232" rtlCol="0">
            <a:spAutoFit/>
          </a:bodyPr>
          <a:lstStyle/>
          <a:p>
            <a:r>
              <a:rPr lang="en-US" sz="900" b="1" dirty="0" smtClean="0"/>
              <a:t>Yes</a:t>
            </a:r>
            <a:endParaRPr lang="en-US" sz="900" b="1" dirty="0"/>
          </a:p>
        </p:txBody>
      </p:sp>
      <p:sp>
        <p:nvSpPr>
          <p:cNvPr id="76" name="Rounded Rectangle 75"/>
          <p:cNvSpPr/>
          <p:nvPr/>
        </p:nvSpPr>
        <p:spPr>
          <a:xfrm>
            <a:off x="1484784" y="7962064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GCT (on a perceived or accrued basis, at its election) + settlement option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3351558" y="7962064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Substitution tax at a 10% rate (on a perceived basis)</a:t>
            </a:r>
            <a:endParaRPr lang="en-US" sz="900" b="1" dirty="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2387164" y="7110962"/>
            <a:ext cx="1620180" cy="554728"/>
          </a:xfrm>
          <a:prstGeom prst="roundRect">
            <a:avLst/>
          </a:prstGeom>
          <a:solidFill>
            <a:srgbClr val="FFFF0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6464" tIns="28232" rIns="56464" bIns="28232" rtlCol="0" anchor="ctr"/>
          <a:lstStyle/>
          <a:p>
            <a:pPr algn="ctr"/>
            <a:r>
              <a:rPr lang="en-US" sz="900" b="1" dirty="0" smtClean="0">
                <a:solidFill>
                  <a:schemeClr val="tx1"/>
                </a:solidFill>
              </a:rPr>
              <a:t>Capital gain creditable against IDT, at election:</a:t>
            </a:r>
            <a:endParaRPr lang="en-US" sz="900" b="1" dirty="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stCxn id="5" idx="2"/>
            <a:endCxn id="13" idx="0"/>
          </p:cNvCxnSpPr>
          <p:nvPr/>
        </p:nvCxnSpPr>
        <p:spPr>
          <a:xfrm>
            <a:off x="3197254" y="1426513"/>
            <a:ext cx="0" cy="2377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51" idx="2"/>
            <a:endCxn id="59" idx="0"/>
          </p:cNvCxnSpPr>
          <p:nvPr/>
        </p:nvCxnSpPr>
        <p:spPr>
          <a:xfrm>
            <a:off x="3197254" y="5142962"/>
            <a:ext cx="0" cy="2843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59" idx="2"/>
            <a:endCxn id="67" idx="0"/>
          </p:cNvCxnSpPr>
          <p:nvPr/>
        </p:nvCxnSpPr>
        <p:spPr>
          <a:xfrm>
            <a:off x="3197254" y="5982059"/>
            <a:ext cx="0" cy="2843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67" idx="2"/>
            <a:endCxn id="82" idx="0"/>
          </p:cNvCxnSpPr>
          <p:nvPr/>
        </p:nvCxnSpPr>
        <p:spPr>
          <a:xfrm>
            <a:off x="3197254" y="6821155"/>
            <a:ext cx="0" cy="28980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42" idx="2"/>
            <a:endCxn id="51" idx="0"/>
          </p:cNvCxnSpPr>
          <p:nvPr/>
        </p:nvCxnSpPr>
        <p:spPr>
          <a:xfrm>
            <a:off x="3197254" y="3946876"/>
            <a:ext cx="0" cy="48286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lbow Connector 30"/>
          <p:cNvCxnSpPr>
            <a:stCxn id="34" idx="2"/>
            <a:endCxn id="40" idx="2"/>
          </p:cNvCxnSpPr>
          <p:nvPr/>
        </p:nvCxnSpPr>
        <p:spPr>
          <a:xfrm rot="16200000" flipH="1">
            <a:off x="3714688" y="1716972"/>
            <a:ext cx="12700" cy="4459808"/>
          </a:xfrm>
          <a:prstGeom prst="bentConnector3">
            <a:avLst>
              <a:gd name="adj1" fmla="val 2134882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82" idx="2"/>
            <a:endCxn id="76" idx="0"/>
          </p:cNvCxnSpPr>
          <p:nvPr/>
        </p:nvCxnSpPr>
        <p:spPr>
          <a:xfrm rot="5400000">
            <a:off x="2597877" y="7362687"/>
            <a:ext cx="296374" cy="902380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82" idx="2"/>
            <a:endCxn id="77" idx="0"/>
          </p:cNvCxnSpPr>
          <p:nvPr/>
        </p:nvCxnSpPr>
        <p:spPr>
          <a:xfrm rot="16200000" flipH="1">
            <a:off x="3531264" y="7331680"/>
            <a:ext cx="296374" cy="964394"/>
          </a:xfrm>
          <a:prstGeom prst="bentConnector3">
            <a:avLst/>
          </a:prstGeom>
          <a:ln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1"/>
          <p:cNvSpPr txBox="1"/>
          <p:nvPr/>
        </p:nvSpPr>
        <p:spPr>
          <a:xfrm>
            <a:off x="1094369" y="8841432"/>
            <a:ext cx="5041229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*The content of this document is provided by Carey y </a:t>
            </a:r>
            <a:r>
              <a:rPr lang="en-US" sz="1000" dirty="0" err="1"/>
              <a:t>Cía</a:t>
            </a:r>
            <a:r>
              <a:rPr lang="en-US" sz="1000" dirty="0"/>
              <a:t>. For educational and informational purposes only and is not intended to be exact or complete, and should not be relied on as a substitute for legal advice. Carey y </a:t>
            </a:r>
            <a:r>
              <a:rPr lang="en-US" sz="1000" dirty="0" err="1"/>
              <a:t>Cía</a:t>
            </a:r>
            <a:r>
              <a:rPr lang="en-US" sz="1000" dirty="0"/>
              <a:t>. is not responsible for any consequences resulting from the action, lack of action or decision regarding the information contained in this publication.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18299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646" y="337561"/>
            <a:ext cx="5940660" cy="4119666"/>
          </a:xfrm>
          <a:prstGeom prst="rect">
            <a:avLst/>
          </a:prstGeom>
        </p:spPr>
        <p:txBody>
          <a:bodyPr wrap="square" lIns="56464" tIns="28232" rIns="56464" bIns="28232">
            <a:spAutoFit/>
          </a:bodyPr>
          <a:lstStyle/>
          <a:p>
            <a:r>
              <a:rPr lang="es-CL" b="1" u="sng" dirty="0" smtClean="0"/>
              <a:t>Notes:</a:t>
            </a:r>
          </a:p>
          <a:p>
            <a:endParaRPr lang="es-CL" dirty="0"/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This diagram includes the amendments introduced by the Tax Reform Simplification Law No. 20,899.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Tax treatment applicable to the disposal of real estate properties located in Chile made by natural persons as of 2017.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Capital gain subject to taxes is determined by the difference between the tax cost and the sale price.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The use as a tax cost of the market value as of September 29, 2014 requires an assessment that must be reported to the IRS until June 30, 2016.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Settlement is an option to distribute the capital gain in the exercises in which the property was owned, up to a maximum of 10 years.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The acquisition date is the date of registration in the Real Estate Registry (rulings No. 2,398/2011 and No. 209/2012).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The IDT credit equals the proportion of the tax paid that represents the value of the property in relation to the total allocation.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r>
              <a:rPr lang="en-US" dirty="0" smtClean="0"/>
              <a:t>Abbreviations:</a:t>
            </a:r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 smtClean="0"/>
              <a:t>CT = Corporate Tax.</a:t>
            </a:r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 smtClean="0"/>
              <a:t>Final </a:t>
            </a:r>
            <a:r>
              <a:rPr lang="en-US" dirty="0"/>
              <a:t>Taxes = GCT or </a:t>
            </a:r>
            <a:r>
              <a:rPr lang="en-US" dirty="0" smtClean="0"/>
              <a:t>WHT.</a:t>
            </a:r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 smtClean="0"/>
              <a:t>GCT = Global Complementary Tax. </a:t>
            </a:r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/>
              <a:t>IDT = Inheritance and Donations Tax. </a:t>
            </a:r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 smtClean="0"/>
              <a:t>UF = </a:t>
            </a:r>
            <a:r>
              <a:rPr lang="en-US" i="1" dirty="0" err="1" smtClean="0"/>
              <a:t>Unidad</a:t>
            </a:r>
            <a:r>
              <a:rPr lang="en-US" i="1" dirty="0" smtClean="0"/>
              <a:t> de </a:t>
            </a:r>
            <a:r>
              <a:rPr lang="en-US" i="1" dirty="0" err="1" smtClean="0"/>
              <a:t>Fomento</a:t>
            </a:r>
            <a:r>
              <a:rPr lang="en-US" i="1" dirty="0" smtClean="0"/>
              <a:t>.</a:t>
            </a:r>
            <a:endParaRPr lang="en-US" dirty="0" smtClean="0"/>
          </a:p>
          <a:p>
            <a:pPr marL="458772" lvl="1" indent="-176451">
              <a:buFont typeface="Arial" panose="020B0604020202020204" pitchFamily="34" charset="0"/>
              <a:buChar char="•"/>
            </a:pPr>
            <a:r>
              <a:rPr lang="en-US" dirty="0" smtClean="0"/>
              <a:t>WHT = Withholding Tax. </a:t>
            </a:r>
          </a:p>
          <a:p>
            <a:pPr marL="176451" indent="-176451">
              <a:buFont typeface="Wingdings" panose="05000000000000000000" pitchFamily="2" charset="2"/>
              <a:buChar char="Ø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2026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516</Words>
  <Application>Microsoft Office PowerPoint</Application>
  <PresentationFormat>A4 Paper (210x297 mm)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Carey y Cía.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 H</dc:creator>
  <cp:lastModifiedBy>Gabriel Salazar</cp:lastModifiedBy>
  <cp:revision>28</cp:revision>
  <cp:lastPrinted>2016-02-23T15:02:25Z</cp:lastPrinted>
  <dcterms:created xsi:type="dcterms:W3CDTF">2016-02-22T21:32:51Z</dcterms:created>
  <dcterms:modified xsi:type="dcterms:W3CDTF">2016-12-23T13:06:41Z</dcterms:modified>
</cp:coreProperties>
</file>